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rial Bold" panose="020B0604020202020204" charset="-18"/>
      <p:regular r:id="rId8"/>
    </p:embeddedFont>
    <p:embeddedFont>
      <p:font typeface="Open Sans" panose="020B0606030504020204" pitchFamily="34" charset="0"/>
      <p:regular r:id="rId9"/>
    </p:embeddedFont>
    <p:embeddedFont>
      <p:font typeface="Open Sans Bold" panose="020B0806030504020204" charset="0"/>
      <p:regular r:id="rId10"/>
    </p:embeddedFont>
    <p:embeddedFont>
      <p:font typeface="TS Damas Sans" panose="020B0604020202020204" charset="-78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10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73675" y="3140290"/>
            <a:ext cx="12714325" cy="7163437"/>
            <a:chOff x="0" y="0"/>
            <a:chExt cx="16952433" cy="95512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52433" cy="9551249"/>
            </a:xfrm>
            <a:custGeom>
              <a:avLst/>
              <a:gdLst/>
              <a:ahLst/>
              <a:cxnLst/>
              <a:rect l="l" t="t" r="r" b="b"/>
              <a:pathLst>
                <a:path w="16952433" h="9551249">
                  <a:moveTo>
                    <a:pt x="0" y="0"/>
                  </a:moveTo>
                  <a:lnTo>
                    <a:pt x="16952433" y="0"/>
                  </a:lnTo>
                  <a:lnTo>
                    <a:pt x="16952433" y="9551249"/>
                  </a:lnTo>
                  <a:lnTo>
                    <a:pt x="0" y="9551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342910" y="3261882"/>
              <a:ext cx="6200323" cy="2482651"/>
              <a:chOff x="0" y="0"/>
              <a:chExt cx="1224755" cy="490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24755" cy="490400"/>
              </a:xfrm>
              <a:custGeom>
                <a:avLst/>
                <a:gdLst/>
                <a:ahLst/>
                <a:cxnLst/>
                <a:rect l="l" t="t" r="r" b="b"/>
                <a:pathLst>
                  <a:path w="1224755" h="490400">
                    <a:moveTo>
                      <a:pt x="0" y="0"/>
                    </a:moveTo>
                    <a:lnTo>
                      <a:pt x="1224755" y="0"/>
                    </a:lnTo>
                    <a:lnTo>
                      <a:pt x="1224755" y="490400"/>
                    </a:lnTo>
                    <a:lnTo>
                      <a:pt x="0" y="490400"/>
                    </a:lnTo>
                    <a:close/>
                  </a:path>
                </a:pathLst>
              </a:custGeom>
              <a:solidFill>
                <a:srgbClr val="2A3938"/>
              </a:solidFill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1224755" cy="49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39"/>
                  </a:lnSpc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815636" y="2566988"/>
            <a:ext cx="16656728" cy="3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Hungarian Startup University Program</a:t>
            </a:r>
          </a:p>
        </p:txBody>
      </p:sp>
      <p:sp>
        <p:nvSpPr>
          <p:cNvPr id="8" name="Freeform 8" descr="A képen szöveg, Betűtípus, képernyőkép, Grafika látható  Automatikusan generált leírás"/>
          <p:cNvSpPr/>
          <p:nvPr/>
        </p:nvSpPr>
        <p:spPr>
          <a:xfrm>
            <a:off x="15118767" y="349425"/>
            <a:ext cx="2389012" cy="2389012"/>
          </a:xfrm>
          <a:custGeom>
            <a:avLst/>
            <a:gdLst/>
            <a:ahLst/>
            <a:cxnLst/>
            <a:rect l="l" t="t" r="r" b="b"/>
            <a:pathLst>
              <a:path w="2389012" h="2389012">
                <a:moveTo>
                  <a:pt x="0" y="0"/>
                </a:moveTo>
                <a:lnTo>
                  <a:pt x="2389013" y="0"/>
                </a:lnTo>
                <a:lnTo>
                  <a:pt x="2389013" y="2389013"/>
                </a:lnTo>
                <a:lnTo>
                  <a:pt x="0" y="2389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>
            <a:off x="310737" y="8432491"/>
            <a:ext cx="4946198" cy="1044884"/>
          </a:xfrm>
          <a:custGeom>
            <a:avLst/>
            <a:gdLst/>
            <a:ahLst/>
            <a:cxnLst/>
            <a:rect l="l" t="t" r="r" b="b"/>
            <a:pathLst>
              <a:path w="4946198" h="1044884">
                <a:moveTo>
                  <a:pt x="0" y="0"/>
                </a:moveTo>
                <a:lnTo>
                  <a:pt x="4946198" y="0"/>
                </a:lnTo>
                <a:lnTo>
                  <a:pt x="4946198" y="1044884"/>
                </a:lnTo>
                <a:lnTo>
                  <a:pt x="0" y="1044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Freeform 10"/>
          <p:cNvSpPr/>
          <p:nvPr/>
        </p:nvSpPr>
        <p:spPr>
          <a:xfrm>
            <a:off x="12675294" y="7841941"/>
            <a:ext cx="5612706" cy="2378384"/>
          </a:xfrm>
          <a:custGeom>
            <a:avLst/>
            <a:gdLst/>
            <a:ahLst/>
            <a:cxnLst/>
            <a:rect l="l" t="t" r="r" b="b"/>
            <a:pathLst>
              <a:path w="5612706" h="2378384">
                <a:moveTo>
                  <a:pt x="0" y="0"/>
                </a:moveTo>
                <a:lnTo>
                  <a:pt x="5612706" y="0"/>
                </a:lnTo>
                <a:lnTo>
                  <a:pt x="5612706" y="2378384"/>
                </a:lnTo>
                <a:lnTo>
                  <a:pt x="0" y="237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1" name="Group 11"/>
          <p:cNvGrpSpPr/>
          <p:nvPr/>
        </p:nvGrpSpPr>
        <p:grpSpPr>
          <a:xfrm>
            <a:off x="0" y="9958767"/>
            <a:ext cx="18288000" cy="328233"/>
            <a:chOff x="0" y="0"/>
            <a:chExt cx="4816593" cy="864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86448"/>
            </a:xfrm>
            <a:custGeom>
              <a:avLst/>
              <a:gdLst/>
              <a:ahLst/>
              <a:cxnLst/>
              <a:rect l="l" t="t" r="r" b="b"/>
              <a:pathLst>
                <a:path w="4816592" h="86448">
                  <a:moveTo>
                    <a:pt x="0" y="0"/>
                  </a:moveTo>
                  <a:lnTo>
                    <a:pt x="4816592" y="0"/>
                  </a:lnTo>
                  <a:lnTo>
                    <a:pt x="4816592" y="86448"/>
                  </a:lnTo>
                  <a:lnTo>
                    <a:pt x="0" y="86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4816593" cy="86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6199840"/>
            <a:ext cx="8115300" cy="4087160"/>
          </a:xfrm>
          <a:custGeom>
            <a:avLst/>
            <a:gdLst/>
            <a:ahLst/>
            <a:cxnLst/>
            <a:rect l="l" t="t" r="r" b="b"/>
            <a:pathLst>
              <a:path w="8115300" h="4087160">
                <a:moveTo>
                  <a:pt x="0" y="0"/>
                </a:moveTo>
                <a:lnTo>
                  <a:pt x="8115300" y="0"/>
                </a:lnTo>
                <a:lnTo>
                  <a:pt x="8115300" y="4087160"/>
                </a:lnTo>
                <a:lnTo>
                  <a:pt x="0" y="4087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TextBox 3"/>
          <p:cNvSpPr txBox="1"/>
          <p:nvPr/>
        </p:nvSpPr>
        <p:spPr>
          <a:xfrm>
            <a:off x="1028700" y="923925"/>
            <a:ext cx="10697938" cy="1872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  <a:spcBef>
                <a:spcPct val="0"/>
              </a:spcBef>
            </a:pPr>
            <a:r>
              <a:rPr lang="en-US" sz="5399" b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HUNGARIAN STARTUP UNIVERSITY PROGRAM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88340"/>
            <a:ext cx="16230600" cy="614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Magyarország első, felsőoktatási programja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Célja,</a:t>
            </a: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fejleszteni a hallgatók:</a:t>
            </a:r>
          </a:p>
          <a:p>
            <a:pPr marL="1511298" lvl="2" indent="-503766" algn="l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innovációs szemléletét</a:t>
            </a:r>
          </a:p>
          <a:p>
            <a:pPr marL="1511298" lvl="2" indent="-503766" algn="l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vállalkozói gondolkodását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Két féléves e-learning tananyag 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Angol nyelvű videókkal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Ösztöndíj lehetőség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Mentorálás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Szakmai partnerek</a:t>
            </a:r>
          </a:p>
        </p:txBody>
      </p:sp>
      <p:sp>
        <p:nvSpPr>
          <p:cNvPr id="5" name="Freeform 5" descr="A képen szöveg, Betűtípus, képernyőkép, Grafika látható  Automatikusan generált leírás"/>
          <p:cNvSpPr/>
          <p:nvPr/>
        </p:nvSpPr>
        <p:spPr>
          <a:xfrm>
            <a:off x="15118767" y="349425"/>
            <a:ext cx="2389012" cy="2389012"/>
          </a:xfrm>
          <a:custGeom>
            <a:avLst/>
            <a:gdLst/>
            <a:ahLst/>
            <a:cxnLst/>
            <a:rect l="l" t="t" r="r" b="b"/>
            <a:pathLst>
              <a:path w="2389012" h="2389012">
                <a:moveTo>
                  <a:pt x="0" y="0"/>
                </a:moveTo>
                <a:lnTo>
                  <a:pt x="2389013" y="0"/>
                </a:lnTo>
                <a:lnTo>
                  <a:pt x="2389013" y="2389013"/>
                </a:lnTo>
                <a:lnTo>
                  <a:pt x="0" y="2389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8936" y="-298519"/>
            <a:ext cx="13395630" cy="10585518"/>
            <a:chOff x="0" y="0"/>
            <a:chExt cx="17860840" cy="14114024"/>
          </a:xfrm>
        </p:grpSpPr>
        <p:sp>
          <p:nvSpPr>
            <p:cNvPr id="3" name="Freeform 3"/>
            <p:cNvSpPr/>
            <p:nvPr/>
          </p:nvSpPr>
          <p:spPr>
            <a:xfrm>
              <a:off x="2415384" y="2059613"/>
              <a:ext cx="12916070" cy="10235985"/>
            </a:xfrm>
            <a:custGeom>
              <a:avLst/>
              <a:gdLst/>
              <a:ahLst/>
              <a:cxnLst/>
              <a:rect l="l" t="t" r="r" b="b"/>
              <a:pathLst>
                <a:path w="12916070" h="10235985">
                  <a:moveTo>
                    <a:pt x="0" y="0"/>
                  </a:moveTo>
                  <a:lnTo>
                    <a:pt x="12916069" y="0"/>
                  </a:lnTo>
                  <a:lnTo>
                    <a:pt x="12916069" y="10235985"/>
                  </a:lnTo>
                  <a:lnTo>
                    <a:pt x="0" y="10235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2702386" y="2607834"/>
              <a:ext cx="2453122" cy="2473255"/>
              <a:chOff x="0" y="0"/>
              <a:chExt cx="484567" cy="48854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4567" cy="488544"/>
              </a:xfrm>
              <a:custGeom>
                <a:avLst/>
                <a:gdLst/>
                <a:ahLst/>
                <a:cxnLst/>
                <a:rect l="l" t="t" r="r" b="b"/>
                <a:pathLst>
                  <a:path w="484567" h="488544">
                    <a:moveTo>
                      <a:pt x="0" y="0"/>
                    </a:moveTo>
                    <a:lnTo>
                      <a:pt x="484567" y="0"/>
                    </a:lnTo>
                    <a:lnTo>
                      <a:pt x="484567" y="488544"/>
                    </a:lnTo>
                    <a:lnTo>
                      <a:pt x="0" y="4885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484567" cy="5361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127349" y="1769625"/>
              <a:ext cx="3000302" cy="2074837"/>
              <a:chOff x="0" y="0"/>
              <a:chExt cx="592652" cy="40984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942498" y="2389724"/>
              <a:ext cx="3000302" cy="2074837"/>
              <a:chOff x="0" y="0"/>
              <a:chExt cx="592652" cy="40984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953441" y="6140187"/>
              <a:ext cx="3000302" cy="2074837"/>
              <a:chOff x="0" y="0"/>
              <a:chExt cx="592652" cy="40984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3442649" y="5081089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1" y="0"/>
                  </a:lnTo>
                  <a:lnTo>
                    <a:pt x="4418191" y="4176099"/>
                  </a:lnTo>
                  <a:lnTo>
                    <a:pt x="0" y="417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2154786" y="9110846"/>
              <a:ext cx="3000302" cy="2074837"/>
              <a:chOff x="0" y="0"/>
              <a:chExt cx="592652" cy="40984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853495" y="5876007"/>
              <a:ext cx="3000302" cy="2074837"/>
              <a:chOff x="0" y="0"/>
              <a:chExt cx="592652" cy="40984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353646" y="10148264"/>
              <a:ext cx="3000302" cy="2074837"/>
              <a:chOff x="0" y="0"/>
              <a:chExt cx="592652" cy="40984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7127349" y="10507802"/>
              <a:ext cx="3000302" cy="2074837"/>
              <a:chOff x="0" y="0"/>
              <a:chExt cx="592652" cy="40984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147867" y="4951597"/>
              <a:ext cx="4626589" cy="3663823"/>
              <a:chOff x="0" y="0"/>
              <a:chExt cx="913894" cy="72371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913894" cy="723718"/>
              </a:xfrm>
              <a:custGeom>
                <a:avLst/>
                <a:gdLst/>
                <a:ahLst/>
                <a:cxnLst/>
                <a:rect l="l" t="t" r="r" b="b"/>
                <a:pathLst>
                  <a:path w="913894" h="723718">
                    <a:moveTo>
                      <a:pt x="0" y="0"/>
                    </a:moveTo>
                    <a:lnTo>
                      <a:pt x="913894" y="0"/>
                    </a:lnTo>
                    <a:lnTo>
                      <a:pt x="913894" y="723718"/>
                    </a:lnTo>
                    <a:lnTo>
                      <a:pt x="0" y="723718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913894" cy="7713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5802491" y="4176098"/>
              <a:ext cx="5291941" cy="5001972"/>
            </a:xfrm>
            <a:custGeom>
              <a:avLst/>
              <a:gdLst/>
              <a:ahLst/>
              <a:cxnLst/>
              <a:rect l="l" t="t" r="r" b="b"/>
              <a:pathLst>
                <a:path w="5291941" h="5001972">
                  <a:moveTo>
                    <a:pt x="0" y="0"/>
                  </a:moveTo>
                  <a:lnTo>
                    <a:pt x="5291942" y="0"/>
                  </a:lnTo>
                  <a:lnTo>
                    <a:pt x="5291942" y="5001973"/>
                  </a:lnTo>
                  <a:lnTo>
                    <a:pt x="0" y="5001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13895065" y="5750085"/>
              <a:ext cx="3478133" cy="2826739"/>
              <a:chOff x="0" y="-77057"/>
              <a:chExt cx="687039" cy="55836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77057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Haladás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egyéni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tempóban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11942498" y="9097634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1" y="0"/>
                  </a:lnTo>
                  <a:lnTo>
                    <a:pt x="4418191" y="4176098"/>
                  </a:lnTo>
                  <a:lnTo>
                    <a:pt x="0" y="4176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6418404" y="9937926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2" y="0"/>
                  </a:lnTo>
                  <a:lnTo>
                    <a:pt x="4418192" y="4176099"/>
                  </a:lnTo>
                  <a:lnTo>
                    <a:pt x="0" y="417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84300" y="9457171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1" y="0"/>
                  </a:lnTo>
                  <a:lnTo>
                    <a:pt x="4418191" y="4176098"/>
                  </a:lnTo>
                  <a:lnTo>
                    <a:pt x="0" y="4176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5167976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1" y="0"/>
                  </a:lnTo>
                  <a:lnTo>
                    <a:pt x="4418191" y="4176098"/>
                  </a:lnTo>
                  <a:lnTo>
                    <a:pt x="0" y="4176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40"/>
            <p:cNvSpPr/>
            <p:nvPr/>
          </p:nvSpPr>
          <p:spPr>
            <a:xfrm>
              <a:off x="737317" y="718994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1" y="0"/>
                  </a:lnTo>
                  <a:lnTo>
                    <a:pt x="4418191" y="4176099"/>
                  </a:lnTo>
                  <a:lnTo>
                    <a:pt x="0" y="417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41"/>
            <p:cNvSpPr/>
            <p:nvPr/>
          </p:nvSpPr>
          <p:spPr>
            <a:xfrm>
              <a:off x="6418404" y="0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2" y="0"/>
                  </a:lnTo>
                  <a:lnTo>
                    <a:pt x="4418192" y="4176098"/>
                  </a:lnTo>
                  <a:lnTo>
                    <a:pt x="0" y="4176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42"/>
            <p:cNvSpPr/>
            <p:nvPr/>
          </p:nvSpPr>
          <p:spPr>
            <a:xfrm>
              <a:off x="12085033" y="775498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1" y="0"/>
                  </a:lnTo>
                  <a:lnTo>
                    <a:pt x="4418191" y="4176099"/>
                  </a:lnTo>
                  <a:lnTo>
                    <a:pt x="0" y="417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12412527" y="9814086"/>
              <a:ext cx="3478133" cy="2826739"/>
              <a:chOff x="0" y="-68519"/>
              <a:chExt cx="687039" cy="558368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5643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68519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Kredit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6888434" y="10626887"/>
              <a:ext cx="3478133" cy="2826739"/>
              <a:chOff x="0" y="-73748"/>
              <a:chExt cx="687039" cy="55836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73748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Vállalati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partnerek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2450627" y="1482884"/>
              <a:ext cx="3662815" cy="2826739"/>
              <a:chOff x="0" y="-64166"/>
              <a:chExt cx="723519" cy="558368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72351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723519" h="444068">
                    <a:moveTo>
                      <a:pt x="0" y="0"/>
                    </a:moveTo>
                    <a:lnTo>
                      <a:pt x="723519" y="0"/>
                    </a:lnTo>
                    <a:lnTo>
                      <a:pt x="72351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64166"/>
                <a:ext cx="72351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1.000.000 Ft/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fő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a 15 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legjobb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csapatnak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6888434" y="568484"/>
              <a:ext cx="3478133" cy="2826739"/>
              <a:chOff x="0" y="-78127"/>
              <a:chExt cx="687039" cy="558368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78127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65.000 Ft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havi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ösztöndíj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1207346" y="1279688"/>
              <a:ext cx="3478133" cy="2826739"/>
              <a:chOff x="0" y="-90827"/>
              <a:chExt cx="687039" cy="558368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90827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Alumni Program</a:t>
                </a:r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470158" y="5851686"/>
              <a:ext cx="3478133" cy="2826739"/>
              <a:chOff x="0" y="-70498"/>
              <a:chExt cx="687039" cy="558368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70498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Videós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tananyag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1835372" y="10118884"/>
              <a:ext cx="3478133" cy="2826739"/>
              <a:chOff x="0" y="-74162"/>
              <a:chExt cx="687039" cy="558368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74162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Mentor-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hálózat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5858228" y="5707137"/>
              <a:ext cx="5066115" cy="2195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4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rPr>
                <a:t>Miért vedd fel?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03523" y="2899040"/>
            <a:ext cx="1776444" cy="17764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Pénzügyi</a:t>
              </a:r>
              <a:r>
                <a:rPr lang="en-US" sz="2499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tervezés</a:t>
              </a:r>
              <a:endParaRPr lang="en-US" sz="24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71542" y="2922242"/>
            <a:ext cx="2257197" cy="1534137"/>
            <a:chOff x="0" y="0"/>
            <a:chExt cx="1195884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5884" cy="812800"/>
            </a:xfrm>
            <a:custGeom>
              <a:avLst/>
              <a:gdLst/>
              <a:ahLst/>
              <a:cxnLst/>
              <a:rect l="l" t="t" r="r" b="b"/>
              <a:pathLst>
                <a:path w="1195884" h="812800">
                  <a:moveTo>
                    <a:pt x="597942" y="0"/>
                  </a:moveTo>
                  <a:cubicBezTo>
                    <a:pt x="267708" y="0"/>
                    <a:pt x="0" y="181951"/>
                    <a:pt x="0" y="406400"/>
                  </a:cubicBezTo>
                  <a:cubicBezTo>
                    <a:pt x="0" y="630849"/>
                    <a:pt x="267708" y="812800"/>
                    <a:pt x="597942" y="812800"/>
                  </a:cubicBezTo>
                  <a:cubicBezTo>
                    <a:pt x="928176" y="812800"/>
                    <a:pt x="1195884" y="630849"/>
                    <a:pt x="1195884" y="406400"/>
                  </a:cubicBezTo>
                  <a:cubicBezTo>
                    <a:pt x="1195884" y="181951"/>
                    <a:pt x="928176" y="0"/>
                    <a:pt x="597942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2114" y="76200"/>
              <a:ext cx="971656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r>
                <a:rPr lang="en-US" sz="29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Befektetés</a:t>
              </a:r>
              <a:endParaRPr lang="en-US" sz="29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60524" y="5023599"/>
            <a:ext cx="1859267" cy="1214376"/>
            <a:chOff x="0" y="0"/>
            <a:chExt cx="1244436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4435" cy="812800"/>
            </a:xfrm>
            <a:custGeom>
              <a:avLst/>
              <a:gdLst/>
              <a:ahLst/>
              <a:cxnLst/>
              <a:rect l="l" t="t" r="r" b="b"/>
              <a:pathLst>
                <a:path w="1244435" h="812800">
                  <a:moveTo>
                    <a:pt x="622218" y="0"/>
                  </a:moveTo>
                  <a:cubicBezTo>
                    <a:pt x="278576" y="0"/>
                    <a:pt x="0" y="181951"/>
                    <a:pt x="0" y="406400"/>
                  </a:cubicBezTo>
                  <a:cubicBezTo>
                    <a:pt x="0" y="630849"/>
                    <a:pt x="278576" y="812800"/>
                    <a:pt x="622218" y="812800"/>
                  </a:cubicBezTo>
                  <a:cubicBezTo>
                    <a:pt x="965859" y="812800"/>
                    <a:pt x="1244435" y="630849"/>
                    <a:pt x="1244435" y="406400"/>
                  </a:cubicBezTo>
                  <a:cubicBezTo>
                    <a:pt x="1244435" y="181951"/>
                    <a:pt x="965859" y="0"/>
                    <a:pt x="622218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6666" y="76200"/>
              <a:ext cx="1011104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Piackutatás</a:t>
              </a:r>
              <a:endParaRPr lang="en-US" sz="24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20017" y="1235375"/>
            <a:ext cx="1624761" cy="1214376"/>
            <a:chOff x="0" y="0"/>
            <a:chExt cx="1087477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87477" cy="812800"/>
            </a:xfrm>
            <a:custGeom>
              <a:avLst/>
              <a:gdLst/>
              <a:ahLst/>
              <a:cxnLst/>
              <a:rect l="l" t="t" r="r" b="b"/>
              <a:pathLst>
                <a:path w="1087477" h="812800">
                  <a:moveTo>
                    <a:pt x="543739" y="0"/>
                  </a:moveTo>
                  <a:cubicBezTo>
                    <a:pt x="243440" y="0"/>
                    <a:pt x="0" y="181951"/>
                    <a:pt x="0" y="406400"/>
                  </a:cubicBezTo>
                  <a:cubicBezTo>
                    <a:pt x="0" y="630849"/>
                    <a:pt x="243440" y="812800"/>
                    <a:pt x="543739" y="812800"/>
                  </a:cubicBezTo>
                  <a:cubicBezTo>
                    <a:pt x="844037" y="812800"/>
                    <a:pt x="1087477" y="630849"/>
                    <a:pt x="1087477" y="406400"/>
                  </a:cubicBezTo>
                  <a:cubicBezTo>
                    <a:pt x="1087477" y="181951"/>
                    <a:pt x="844037" y="0"/>
                    <a:pt x="543739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9035" y="76200"/>
              <a:ext cx="985526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Befektetők</a:t>
              </a:r>
              <a:endParaRPr lang="en-US" sz="2500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189843" y="7372349"/>
            <a:ext cx="1776741" cy="1224670"/>
            <a:chOff x="0" y="0"/>
            <a:chExt cx="1189200" cy="8196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9200" cy="819690"/>
            </a:xfrm>
            <a:custGeom>
              <a:avLst/>
              <a:gdLst/>
              <a:ahLst/>
              <a:cxnLst/>
              <a:rect l="l" t="t" r="r" b="b"/>
              <a:pathLst>
                <a:path w="1189200" h="819690">
                  <a:moveTo>
                    <a:pt x="594600" y="0"/>
                  </a:moveTo>
                  <a:cubicBezTo>
                    <a:pt x="266211" y="0"/>
                    <a:pt x="0" y="183494"/>
                    <a:pt x="0" y="409845"/>
                  </a:cubicBezTo>
                  <a:cubicBezTo>
                    <a:pt x="0" y="636196"/>
                    <a:pt x="266211" y="819690"/>
                    <a:pt x="594600" y="819690"/>
                  </a:cubicBezTo>
                  <a:cubicBezTo>
                    <a:pt x="922988" y="819690"/>
                    <a:pt x="1189200" y="636196"/>
                    <a:pt x="1189200" y="409845"/>
                  </a:cubicBezTo>
                  <a:cubicBezTo>
                    <a:pt x="1189200" y="183494"/>
                    <a:pt x="922988" y="0"/>
                    <a:pt x="5946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1487" y="76846"/>
              <a:ext cx="966225" cy="66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Üzleti</a:t>
              </a:r>
              <a:r>
                <a:rPr lang="en-US" sz="2499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tervezés</a:t>
              </a:r>
              <a:endParaRPr lang="en-US" sz="24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21418" y="1375367"/>
            <a:ext cx="2070327" cy="1547347"/>
            <a:chOff x="0" y="0"/>
            <a:chExt cx="1087514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87514" cy="812800"/>
            </a:xfrm>
            <a:custGeom>
              <a:avLst/>
              <a:gdLst/>
              <a:ahLst/>
              <a:cxnLst/>
              <a:rect l="l" t="t" r="r" b="b"/>
              <a:pathLst>
                <a:path w="1087514" h="812800">
                  <a:moveTo>
                    <a:pt x="543757" y="0"/>
                  </a:moveTo>
                  <a:cubicBezTo>
                    <a:pt x="243448" y="0"/>
                    <a:pt x="0" y="181951"/>
                    <a:pt x="0" y="406400"/>
                  </a:cubicBezTo>
                  <a:cubicBezTo>
                    <a:pt x="0" y="630849"/>
                    <a:pt x="243448" y="812800"/>
                    <a:pt x="543757" y="812800"/>
                  </a:cubicBezTo>
                  <a:cubicBezTo>
                    <a:pt x="844066" y="812800"/>
                    <a:pt x="1087514" y="630849"/>
                    <a:pt x="1087514" y="406400"/>
                  </a:cubicBezTo>
                  <a:cubicBezTo>
                    <a:pt x="1087514" y="181951"/>
                    <a:pt x="844066" y="0"/>
                    <a:pt x="54375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954" y="76200"/>
              <a:ext cx="883605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Értékesítési</a:t>
              </a:r>
              <a:r>
                <a:rPr lang="en-US" sz="2499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stratégia</a:t>
              </a:r>
              <a:endParaRPr lang="en-US" sz="24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566364" y="5480195"/>
            <a:ext cx="1426602" cy="142660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6626" y="76200"/>
              <a:ext cx="704936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Hatékony</a:t>
              </a:r>
              <a:r>
                <a:rPr lang="en-US" sz="2499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működés</a:t>
              </a:r>
              <a:endParaRPr lang="en-US" sz="24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297795" y="768179"/>
            <a:ext cx="1722472" cy="1214376"/>
            <a:chOff x="0" y="0"/>
            <a:chExt cx="1152876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52876" cy="812800"/>
            </a:xfrm>
            <a:custGeom>
              <a:avLst/>
              <a:gdLst/>
              <a:ahLst/>
              <a:cxnLst/>
              <a:rect l="l" t="t" r="r" b="b"/>
              <a:pathLst>
                <a:path w="1152876" h="812800">
                  <a:moveTo>
                    <a:pt x="576438" y="0"/>
                  </a:moveTo>
                  <a:cubicBezTo>
                    <a:pt x="258080" y="0"/>
                    <a:pt x="0" y="181951"/>
                    <a:pt x="0" y="406400"/>
                  </a:cubicBezTo>
                  <a:cubicBezTo>
                    <a:pt x="0" y="630849"/>
                    <a:pt x="258080" y="812800"/>
                    <a:pt x="576438" y="812800"/>
                  </a:cubicBezTo>
                  <a:cubicBezTo>
                    <a:pt x="894796" y="812800"/>
                    <a:pt x="1152876" y="630849"/>
                    <a:pt x="1152876" y="406400"/>
                  </a:cubicBezTo>
                  <a:cubicBezTo>
                    <a:pt x="1152876" y="181951"/>
                    <a:pt x="894796" y="0"/>
                    <a:pt x="576438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8082" y="76200"/>
              <a:ext cx="936712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Üzleti</a:t>
              </a:r>
              <a:r>
                <a:rPr lang="en-US" sz="2500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modellek</a:t>
              </a:r>
              <a:endParaRPr lang="en-US" sz="2500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95495" y="6401460"/>
            <a:ext cx="1214376" cy="121437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6814" y="129686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3000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HR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32398" y="6401460"/>
            <a:ext cx="1419568" cy="1214376"/>
            <a:chOff x="0" y="0"/>
            <a:chExt cx="950139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50139" cy="812800"/>
            </a:xfrm>
            <a:custGeom>
              <a:avLst/>
              <a:gdLst/>
              <a:ahLst/>
              <a:cxnLst/>
              <a:rect l="l" t="t" r="r" b="b"/>
              <a:pathLst>
                <a:path w="950139" h="812800">
                  <a:moveTo>
                    <a:pt x="475069" y="0"/>
                  </a:moveTo>
                  <a:cubicBezTo>
                    <a:pt x="212696" y="0"/>
                    <a:pt x="0" y="181951"/>
                    <a:pt x="0" y="406400"/>
                  </a:cubicBezTo>
                  <a:cubicBezTo>
                    <a:pt x="0" y="630849"/>
                    <a:pt x="212696" y="812800"/>
                    <a:pt x="475069" y="812800"/>
                  </a:cubicBezTo>
                  <a:cubicBezTo>
                    <a:pt x="737443" y="812800"/>
                    <a:pt x="950139" y="630849"/>
                    <a:pt x="950139" y="406400"/>
                  </a:cubicBezTo>
                  <a:cubicBezTo>
                    <a:pt x="950139" y="181951"/>
                    <a:pt x="737443" y="0"/>
                    <a:pt x="475069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2402" y="76200"/>
              <a:ext cx="818661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Eszközök</a:t>
              </a:r>
              <a:endParaRPr lang="en-US" sz="2500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86275" y="5023599"/>
            <a:ext cx="1507916" cy="1214376"/>
            <a:chOff x="0" y="0"/>
            <a:chExt cx="1009271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9271" cy="812800"/>
            </a:xfrm>
            <a:custGeom>
              <a:avLst/>
              <a:gdLst/>
              <a:ahLst/>
              <a:cxnLst/>
              <a:rect l="l" t="t" r="r" b="b"/>
              <a:pathLst>
                <a:path w="1009271" h="812800">
                  <a:moveTo>
                    <a:pt x="504635" y="0"/>
                  </a:moveTo>
                  <a:cubicBezTo>
                    <a:pt x="225933" y="0"/>
                    <a:pt x="0" y="181951"/>
                    <a:pt x="0" y="406400"/>
                  </a:cubicBezTo>
                  <a:cubicBezTo>
                    <a:pt x="0" y="630849"/>
                    <a:pt x="225933" y="812800"/>
                    <a:pt x="504635" y="812800"/>
                  </a:cubicBezTo>
                  <a:cubicBezTo>
                    <a:pt x="783338" y="812800"/>
                    <a:pt x="1009271" y="630849"/>
                    <a:pt x="1009271" y="406400"/>
                  </a:cubicBezTo>
                  <a:cubicBezTo>
                    <a:pt x="1009271" y="181951"/>
                    <a:pt x="783338" y="0"/>
                    <a:pt x="504635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4754" y="133876"/>
              <a:ext cx="908628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Szoftverek</a:t>
              </a:r>
              <a:endParaRPr lang="en-US" sz="2500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207013" y="5767422"/>
            <a:ext cx="2535141" cy="1214376"/>
            <a:chOff x="0" y="0"/>
            <a:chExt cx="1696809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96809" cy="812800"/>
            </a:xfrm>
            <a:custGeom>
              <a:avLst/>
              <a:gdLst/>
              <a:ahLst/>
              <a:cxnLst/>
              <a:rect l="l" t="t" r="r" b="b"/>
              <a:pathLst>
                <a:path w="1696809" h="812800">
                  <a:moveTo>
                    <a:pt x="848404" y="0"/>
                  </a:moveTo>
                  <a:cubicBezTo>
                    <a:pt x="379844" y="0"/>
                    <a:pt x="0" y="181951"/>
                    <a:pt x="0" y="406400"/>
                  </a:cubicBezTo>
                  <a:cubicBezTo>
                    <a:pt x="0" y="630849"/>
                    <a:pt x="379844" y="812800"/>
                    <a:pt x="848404" y="812800"/>
                  </a:cubicBezTo>
                  <a:cubicBezTo>
                    <a:pt x="1316965" y="812800"/>
                    <a:pt x="1696809" y="630849"/>
                    <a:pt x="1696809" y="406400"/>
                  </a:cubicBezTo>
                  <a:cubicBezTo>
                    <a:pt x="1696809" y="181951"/>
                    <a:pt x="1316965" y="0"/>
                    <a:pt x="84840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59076" y="76200"/>
              <a:ext cx="1450351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hu-HU" sz="2199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T</a:t>
              </a: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ermékfejlesztés</a:t>
              </a:r>
              <a:endParaRPr lang="en-US" sz="2500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437024" y="7984684"/>
            <a:ext cx="1534137" cy="1534137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99"/>
                </a:lnSpc>
              </a:pPr>
              <a:r>
                <a:rPr lang="en-US" sz="29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Csapat</a:t>
              </a:r>
              <a:endParaRPr lang="en-US" sz="29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478175" y="868565"/>
            <a:ext cx="2602820" cy="1534137"/>
            <a:chOff x="0" y="0"/>
            <a:chExt cx="1378998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378998" cy="812800"/>
            </a:xfrm>
            <a:custGeom>
              <a:avLst/>
              <a:gdLst/>
              <a:ahLst/>
              <a:cxnLst/>
              <a:rect l="l" t="t" r="r" b="b"/>
              <a:pathLst>
                <a:path w="1378998" h="812800">
                  <a:moveTo>
                    <a:pt x="689499" y="0"/>
                  </a:moveTo>
                  <a:cubicBezTo>
                    <a:pt x="308699" y="0"/>
                    <a:pt x="0" y="181951"/>
                    <a:pt x="0" y="406400"/>
                  </a:cubicBezTo>
                  <a:cubicBezTo>
                    <a:pt x="0" y="630849"/>
                    <a:pt x="308699" y="812800"/>
                    <a:pt x="689499" y="812800"/>
                  </a:cubicBezTo>
                  <a:cubicBezTo>
                    <a:pt x="1070299" y="812800"/>
                    <a:pt x="1378998" y="630849"/>
                    <a:pt x="1378998" y="406400"/>
                  </a:cubicBezTo>
                  <a:cubicBezTo>
                    <a:pt x="1378998" y="181951"/>
                    <a:pt x="1070299" y="0"/>
                    <a:pt x="689499" y="0"/>
                  </a:cubicBezTo>
                  <a:close/>
                </a:path>
              </a:pathLst>
            </a:custGeom>
            <a:solidFill>
              <a:srgbClr val="D9D9D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29281" y="76200"/>
              <a:ext cx="1120436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99"/>
                </a:lnSpc>
              </a:pPr>
              <a:r>
                <a:rPr lang="en-US" sz="29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Ötletgenerálás</a:t>
              </a:r>
              <a:endParaRPr lang="en-US" sz="29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060180" y="2564627"/>
            <a:ext cx="1635880" cy="1222635"/>
            <a:chOff x="0" y="0"/>
            <a:chExt cx="1087523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87523" cy="812800"/>
            </a:xfrm>
            <a:custGeom>
              <a:avLst/>
              <a:gdLst/>
              <a:ahLst/>
              <a:cxnLst/>
              <a:rect l="l" t="t" r="r" b="b"/>
              <a:pathLst>
                <a:path w="1087523" h="812800">
                  <a:moveTo>
                    <a:pt x="543761" y="0"/>
                  </a:moveTo>
                  <a:cubicBezTo>
                    <a:pt x="243450" y="0"/>
                    <a:pt x="0" y="181951"/>
                    <a:pt x="0" y="406400"/>
                  </a:cubicBezTo>
                  <a:cubicBezTo>
                    <a:pt x="0" y="630849"/>
                    <a:pt x="243450" y="812800"/>
                    <a:pt x="543761" y="812800"/>
                  </a:cubicBezTo>
                  <a:cubicBezTo>
                    <a:pt x="844073" y="812800"/>
                    <a:pt x="1087523" y="630849"/>
                    <a:pt x="1087523" y="406400"/>
                  </a:cubicBezTo>
                  <a:cubicBezTo>
                    <a:pt x="1087523" y="181951"/>
                    <a:pt x="844073" y="0"/>
                    <a:pt x="543761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01955" y="76200"/>
              <a:ext cx="883612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Marketing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192831" y="2383814"/>
            <a:ext cx="1224776" cy="1224776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500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Jogi </a:t>
              </a: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alapok</a:t>
              </a:r>
              <a:endParaRPr lang="en-US" sz="2500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sp>
        <p:nvSpPr>
          <p:cNvPr id="50" name="AutoShape 50"/>
          <p:cNvSpPr/>
          <p:nvPr/>
        </p:nvSpPr>
        <p:spPr>
          <a:xfrm flipV="1">
            <a:off x="10376509" y="4024952"/>
            <a:ext cx="2759174" cy="766101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1" name="AutoShape 51"/>
          <p:cNvSpPr/>
          <p:nvPr/>
        </p:nvSpPr>
        <p:spPr>
          <a:xfrm>
            <a:off x="10396727" y="5246161"/>
            <a:ext cx="1198302" cy="220164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2" name="AutoShape 52"/>
          <p:cNvSpPr/>
          <p:nvPr/>
        </p:nvSpPr>
        <p:spPr>
          <a:xfrm flipH="1" flipV="1">
            <a:off x="2605127" y="2336419"/>
            <a:ext cx="679478" cy="709845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3" name="AutoShape 53"/>
          <p:cNvSpPr/>
          <p:nvPr/>
        </p:nvSpPr>
        <p:spPr>
          <a:xfrm>
            <a:off x="10259334" y="5600365"/>
            <a:ext cx="3160457" cy="1973232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4" name="AutoShape 54"/>
          <p:cNvSpPr/>
          <p:nvPr/>
        </p:nvSpPr>
        <p:spPr>
          <a:xfrm flipV="1">
            <a:off x="10183591" y="2720465"/>
            <a:ext cx="2075116" cy="1699120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5" name="AutoShape 55"/>
          <p:cNvSpPr/>
          <p:nvPr/>
        </p:nvSpPr>
        <p:spPr>
          <a:xfrm flipH="1">
            <a:off x="5967683" y="5331528"/>
            <a:ext cx="2451367" cy="673062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6" name="AutoShape 56"/>
          <p:cNvSpPr/>
          <p:nvPr/>
        </p:nvSpPr>
        <p:spPr>
          <a:xfrm flipV="1">
            <a:off x="13893649" y="1646210"/>
            <a:ext cx="494363" cy="173659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7" name="AutoShape 57"/>
          <p:cNvSpPr/>
          <p:nvPr/>
        </p:nvSpPr>
        <p:spPr>
          <a:xfrm flipH="1">
            <a:off x="8272692" y="5867606"/>
            <a:ext cx="506893" cy="659579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8" name="AutoShape 58"/>
          <p:cNvSpPr/>
          <p:nvPr/>
        </p:nvSpPr>
        <p:spPr>
          <a:xfrm flipH="1">
            <a:off x="3503424" y="6419787"/>
            <a:ext cx="1099582" cy="367726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" name="AutoShape 59"/>
          <p:cNvSpPr/>
          <p:nvPr/>
        </p:nvSpPr>
        <p:spPr>
          <a:xfrm flipH="1" flipV="1">
            <a:off x="2275024" y="5767422"/>
            <a:ext cx="2291340" cy="426075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0" name="AutoShape 60"/>
          <p:cNvSpPr/>
          <p:nvPr/>
        </p:nvSpPr>
        <p:spPr>
          <a:xfrm>
            <a:off x="13354059" y="6025182"/>
            <a:ext cx="921568" cy="151859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1" name="AutoShape 61"/>
          <p:cNvSpPr/>
          <p:nvPr/>
        </p:nvSpPr>
        <p:spPr>
          <a:xfrm flipH="1">
            <a:off x="9244392" y="6076415"/>
            <a:ext cx="100445" cy="1909309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2" name="AutoShape 62"/>
          <p:cNvSpPr/>
          <p:nvPr/>
        </p:nvSpPr>
        <p:spPr>
          <a:xfrm flipH="1" flipV="1">
            <a:off x="4959747" y="3953996"/>
            <a:ext cx="3453351" cy="862633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3" name="AutoShape 63"/>
          <p:cNvSpPr/>
          <p:nvPr/>
        </p:nvSpPr>
        <p:spPr>
          <a:xfrm flipH="1" flipV="1">
            <a:off x="8917274" y="2398460"/>
            <a:ext cx="300551" cy="1665110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4" name="AutoShape 64"/>
          <p:cNvSpPr/>
          <p:nvPr/>
        </p:nvSpPr>
        <p:spPr>
          <a:xfrm flipH="1" flipV="1">
            <a:off x="7455984" y="3608590"/>
            <a:ext cx="1129549" cy="845690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5" name="AutoShape 65"/>
          <p:cNvSpPr/>
          <p:nvPr/>
        </p:nvSpPr>
        <p:spPr>
          <a:xfrm flipV="1">
            <a:off x="9969531" y="3502441"/>
            <a:ext cx="490995" cy="721109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66" name="Group 66"/>
          <p:cNvGrpSpPr/>
          <p:nvPr/>
        </p:nvGrpSpPr>
        <p:grpSpPr>
          <a:xfrm>
            <a:off x="8383070" y="4047599"/>
            <a:ext cx="2030193" cy="2030193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999"/>
                </a:lnSpc>
              </a:pPr>
              <a:r>
                <a:rPr lang="en-US" sz="4999">
                  <a:solidFill>
                    <a:srgbClr val="FFFFFF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HSUP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képen szöveg, Betűtípus, képernyőkép, Grafika látható  Automatikusan generált leírás"/>
          <p:cNvSpPr/>
          <p:nvPr/>
        </p:nvSpPr>
        <p:spPr>
          <a:xfrm>
            <a:off x="15118767" y="349425"/>
            <a:ext cx="2389012" cy="2389012"/>
          </a:xfrm>
          <a:custGeom>
            <a:avLst/>
            <a:gdLst/>
            <a:ahLst/>
            <a:cxnLst/>
            <a:rect l="l" t="t" r="r" b="b"/>
            <a:pathLst>
              <a:path w="2389012" h="2389012">
                <a:moveTo>
                  <a:pt x="0" y="0"/>
                </a:moveTo>
                <a:lnTo>
                  <a:pt x="2389013" y="0"/>
                </a:lnTo>
                <a:lnTo>
                  <a:pt x="2389013" y="2389013"/>
                </a:lnTo>
                <a:lnTo>
                  <a:pt x="0" y="2389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1910955" y="2795588"/>
            <a:ext cx="4457811" cy="6881259"/>
            <a:chOff x="0" y="0"/>
            <a:chExt cx="1518190" cy="23435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18190" cy="2343540"/>
            </a:xfrm>
            <a:custGeom>
              <a:avLst/>
              <a:gdLst/>
              <a:ahLst/>
              <a:cxnLst/>
              <a:rect l="l" t="t" r="r" b="b"/>
              <a:pathLst>
                <a:path w="1518190" h="2343540">
                  <a:moveTo>
                    <a:pt x="24314" y="0"/>
                  </a:moveTo>
                  <a:lnTo>
                    <a:pt x="1493876" y="0"/>
                  </a:lnTo>
                  <a:cubicBezTo>
                    <a:pt x="1507304" y="0"/>
                    <a:pt x="1518190" y="10886"/>
                    <a:pt x="1518190" y="24314"/>
                  </a:cubicBezTo>
                  <a:lnTo>
                    <a:pt x="1518190" y="2319226"/>
                  </a:lnTo>
                  <a:cubicBezTo>
                    <a:pt x="1518190" y="2332654"/>
                    <a:pt x="1507304" y="2343540"/>
                    <a:pt x="1493876" y="2343540"/>
                  </a:cubicBezTo>
                  <a:lnTo>
                    <a:pt x="24314" y="2343540"/>
                  </a:lnTo>
                  <a:cubicBezTo>
                    <a:pt x="10886" y="2343540"/>
                    <a:pt x="0" y="2332654"/>
                    <a:pt x="0" y="2319226"/>
                  </a:cubicBezTo>
                  <a:lnTo>
                    <a:pt x="0" y="24314"/>
                  </a:lnTo>
                  <a:cubicBezTo>
                    <a:pt x="0" y="10886"/>
                    <a:pt x="10886" y="0"/>
                    <a:pt x="24314" y="0"/>
                  </a:cubicBez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518190" cy="2343540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50182" y="2932093"/>
            <a:ext cx="4179355" cy="6589376"/>
            <a:chOff x="0" y="0"/>
            <a:chExt cx="1423357" cy="2244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23357" cy="2244134"/>
            </a:xfrm>
            <a:custGeom>
              <a:avLst/>
              <a:gdLst/>
              <a:ahLst/>
              <a:cxnLst/>
              <a:rect l="l" t="t" r="r" b="b"/>
              <a:pathLst>
                <a:path w="1423357" h="2244134">
                  <a:moveTo>
                    <a:pt x="25934" y="0"/>
                  </a:moveTo>
                  <a:lnTo>
                    <a:pt x="1397423" y="0"/>
                  </a:lnTo>
                  <a:cubicBezTo>
                    <a:pt x="1411746" y="0"/>
                    <a:pt x="1423357" y="11611"/>
                    <a:pt x="1423357" y="25934"/>
                  </a:cubicBezTo>
                  <a:lnTo>
                    <a:pt x="1423357" y="2218200"/>
                  </a:lnTo>
                  <a:cubicBezTo>
                    <a:pt x="1423357" y="2232523"/>
                    <a:pt x="1411746" y="2244134"/>
                    <a:pt x="1397423" y="2244134"/>
                  </a:cubicBezTo>
                  <a:lnTo>
                    <a:pt x="25934" y="2244134"/>
                  </a:lnTo>
                  <a:cubicBezTo>
                    <a:pt x="19056" y="2244134"/>
                    <a:pt x="12459" y="2241401"/>
                    <a:pt x="7596" y="2236538"/>
                  </a:cubicBezTo>
                  <a:cubicBezTo>
                    <a:pt x="2732" y="2231674"/>
                    <a:pt x="0" y="2225078"/>
                    <a:pt x="0" y="2218200"/>
                  </a:cubicBezTo>
                  <a:lnTo>
                    <a:pt x="0" y="25934"/>
                  </a:lnTo>
                  <a:cubicBezTo>
                    <a:pt x="0" y="19056"/>
                    <a:pt x="2732" y="12459"/>
                    <a:pt x="7596" y="7596"/>
                  </a:cubicBezTo>
                  <a:cubicBezTo>
                    <a:pt x="12459" y="2732"/>
                    <a:pt x="19056" y="0"/>
                    <a:pt x="25934" y="0"/>
                  </a:cubicBez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423357" cy="2244134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919235" y="2795588"/>
            <a:ext cx="4457811" cy="6881259"/>
            <a:chOff x="0" y="0"/>
            <a:chExt cx="1518190" cy="23435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18190" cy="2343540"/>
            </a:xfrm>
            <a:custGeom>
              <a:avLst/>
              <a:gdLst/>
              <a:ahLst/>
              <a:cxnLst/>
              <a:rect l="l" t="t" r="r" b="b"/>
              <a:pathLst>
                <a:path w="1518190" h="2343540">
                  <a:moveTo>
                    <a:pt x="24314" y="0"/>
                  </a:moveTo>
                  <a:lnTo>
                    <a:pt x="1493876" y="0"/>
                  </a:lnTo>
                  <a:cubicBezTo>
                    <a:pt x="1507304" y="0"/>
                    <a:pt x="1518190" y="10886"/>
                    <a:pt x="1518190" y="24314"/>
                  </a:cubicBezTo>
                  <a:lnTo>
                    <a:pt x="1518190" y="2319226"/>
                  </a:lnTo>
                  <a:cubicBezTo>
                    <a:pt x="1518190" y="2332654"/>
                    <a:pt x="1507304" y="2343540"/>
                    <a:pt x="1493876" y="2343540"/>
                  </a:cubicBezTo>
                  <a:lnTo>
                    <a:pt x="24314" y="2343540"/>
                  </a:lnTo>
                  <a:cubicBezTo>
                    <a:pt x="10886" y="2343540"/>
                    <a:pt x="0" y="2332654"/>
                    <a:pt x="0" y="2319226"/>
                  </a:cubicBezTo>
                  <a:lnTo>
                    <a:pt x="0" y="24314"/>
                  </a:lnTo>
                  <a:cubicBezTo>
                    <a:pt x="0" y="10886"/>
                    <a:pt x="10886" y="0"/>
                    <a:pt x="24314" y="0"/>
                  </a:cubicBez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518190" cy="2343540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058463" y="2932093"/>
            <a:ext cx="4179355" cy="6589376"/>
            <a:chOff x="0" y="0"/>
            <a:chExt cx="1423357" cy="22441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23357" cy="2244134"/>
            </a:xfrm>
            <a:custGeom>
              <a:avLst/>
              <a:gdLst/>
              <a:ahLst/>
              <a:cxnLst/>
              <a:rect l="l" t="t" r="r" b="b"/>
              <a:pathLst>
                <a:path w="1423357" h="2244134">
                  <a:moveTo>
                    <a:pt x="25934" y="0"/>
                  </a:moveTo>
                  <a:lnTo>
                    <a:pt x="1397423" y="0"/>
                  </a:lnTo>
                  <a:cubicBezTo>
                    <a:pt x="1411746" y="0"/>
                    <a:pt x="1423357" y="11611"/>
                    <a:pt x="1423357" y="25934"/>
                  </a:cubicBezTo>
                  <a:lnTo>
                    <a:pt x="1423357" y="2218200"/>
                  </a:lnTo>
                  <a:cubicBezTo>
                    <a:pt x="1423357" y="2232523"/>
                    <a:pt x="1411746" y="2244134"/>
                    <a:pt x="1397423" y="2244134"/>
                  </a:cubicBezTo>
                  <a:lnTo>
                    <a:pt x="25934" y="2244134"/>
                  </a:lnTo>
                  <a:cubicBezTo>
                    <a:pt x="19056" y="2244134"/>
                    <a:pt x="12459" y="2241401"/>
                    <a:pt x="7596" y="2236538"/>
                  </a:cubicBezTo>
                  <a:cubicBezTo>
                    <a:pt x="2732" y="2231674"/>
                    <a:pt x="0" y="2225078"/>
                    <a:pt x="0" y="2218200"/>
                  </a:cubicBezTo>
                  <a:lnTo>
                    <a:pt x="0" y="25934"/>
                  </a:lnTo>
                  <a:cubicBezTo>
                    <a:pt x="0" y="19056"/>
                    <a:pt x="2732" y="12459"/>
                    <a:pt x="7596" y="7596"/>
                  </a:cubicBezTo>
                  <a:cubicBezTo>
                    <a:pt x="12459" y="2732"/>
                    <a:pt x="19056" y="0"/>
                    <a:pt x="25934" y="0"/>
                  </a:cubicBez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423357" cy="2244134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915095" y="2795588"/>
            <a:ext cx="4457811" cy="6881259"/>
            <a:chOff x="0" y="0"/>
            <a:chExt cx="1518190" cy="23435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18190" cy="2343540"/>
            </a:xfrm>
            <a:custGeom>
              <a:avLst/>
              <a:gdLst/>
              <a:ahLst/>
              <a:cxnLst/>
              <a:rect l="l" t="t" r="r" b="b"/>
              <a:pathLst>
                <a:path w="1518190" h="2343540">
                  <a:moveTo>
                    <a:pt x="24314" y="0"/>
                  </a:moveTo>
                  <a:lnTo>
                    <a:pt x="1493876" y="0"/>
                  </a:lnTo>
                  <a:cubicBezTo>
                    <a:pt x="1507304" y="0"/>
                    <a:pt x="1518190" y="10886"/>
                    <a:pt x="1518190" y="24314"/>
                  </a:cubicBezTo>
                  <a:lnTo>
                    <a:pt x="1518190" y="2319226"/>
                  </a:lnTo>
                  <a:cubicBezTo>
                    <a:pt x="1518190" y="2332654"/>
                    <a:pt x="1507304" y="2343540"/>
                    <a:pt x="1493876" y="2343540"/>
                  </a:cubicBezTo>
                  <a:lnTo>
                    <a:pt x="24314" y="2343540"/>
                  </a:lnTo>
                  <a:cubicBezTo>
                    <a:pt x="10886" y="2343540"/>
                    <a:pt x="0" y="2332654"/>
                    <a:pt x="0" y="2319226"/>
                  </a:cubicBezTo>
                  <a:lnTo>
                    <a:pt x="0" y="24314"/>
                  </a:lnTo>
                  <a:cubicBezTo>
                    <a:pt x="0" y="10886"/>
                    <a:pt x="10886" y="0"/>
                    <a:pt x="24314" y="0"/>
                  </a:cubicBez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1518190" cy="2343540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054322" y="2932093"/>
            <a:ext cx="4179355" cy="6589376"/>
            <a:chOff x="0" y="0"/>
            <a:chExt cx="1423357" cy="22441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23357" cy="2244134"/>
            </a:xfrm>
            <a:custGeom>
              <a:avLst/>
              <a:gdLst/>
              <a:ahLst/>
              <a:cxnLst/>
              <a:rect l="l" t="t" r="r" b="b"/>
              <a:pathLst>
                <a:path w="1423357" h="2244134">
                  <a:moveTo>
                    <a:pt x="25934" y="0"/>
                  </a:moveTo>
                  <a:lnTo>
                    <a:pt x="1397423" y="0"/>
                  </a:lnTo>
                  <a:cubicBezTo>
                    <a:pt x="1411746" y="0"/>
                    <a:pt x="1423357" y="11611"/>
                    <a:pt x="1423357" y="25934"/>
                  </a:cubicBezTo>
                  <a:lnTo>
                    <a:pt x="1423357" y="2218200"/>
                  </a:lnTo>
                  <a:cubicBezTo>
                    <a:pt x="1423357" y="2232523"/>
                    <a:pt x="1411746" y="2244134"/>
                    <a:pt x="1397423" y="2244134"/>
                  </a:cubicBezTo>
                  <a:lnTo>
                    <a:pt x="25934" y="2244134"/>
                  </a:lnTo>
                  <a:cubicBezTo>
                    <a:pt x="19056" y="2244134"/>
                    <a:pt x="12459" y="2241401"/>
                    <a:pt x="7596" y="2236538"/>
                  </a:cubicBezTo>
                  <a:cubicBezTo>
                    <a:pt x="2732" y="2231674"/>
                    <a:pt x="0" y="2225078"/>
                    <a:pt x="0" y="2218200"/>
                  </a:cubicBezTo>
                  <a:lnTo>
                    <a:pt x="0" y="25934"/>
                  </a:lnTo>
                  <a:cubicBezTo>
                    <a:pt x="0" y="19056"/>
                    <a:pt x="2732" y="12459"/>
                    <a:pt x="7596" y="7596"/>
                  </a:cubicBezTo>
                  <a:cubicBezTo>
                    <a:pt x="12459" y="2732"/>
                    <a:pt x="19056" y="0"/>
                    <a:pt x="25934" y="0"/>
                  </a:cubicBez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423357" cy="2244134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275760" y="3128409"/>
            <a:ext cx="3728199" cy="2796149"/>
          </a:xfrm>
          <a:custGeom>
            <a:avLst/>
            <a:gdLst/>
            <a:ahLst/>
            <a:cxnLst/>
            <a:rect l="l" t="t" r="r" b="b"/>
            <a:pathLst>
              <a:path w="3728199" h="2796149">
                <a:moveTo>
                  <a:pt x="0" y="0"/>
                </a:moveTo>
                <a:lnTo>
                  <a:pt x="3728199" y="0"/>
                </a:lnTo>
                <a:lnTo>
                  <a:pt x="3728199" y="2796149"/>
                </a:lnTo>
                <a:lnTo>
                  <a:pt x="0" y="27961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2" name="Freeform 22"/>
          <p:cNvSpPr/>
          <p:nvPr/>
        </p:nvSpPr>
        <p:spPr>
          <a:xfrm>
            <a:off x="12287305" y="3128409"/>
            <a:ext cx="3790316" cy="2796149"/>
          </a:xfrm>
          <a:custGeom>
            <a:avLst/>
            <a:gdLst/>
            <a:ahLst/>
            <a:cxnLst/>
            <a:rect l="l" t="t" r="r" b="b"/>
            <a:pathLst>
              <a:path w="3790316" h="2796149">
                <a:moveTo>
                  <a:pt x="0" y="0"/>
                </a:moveTo>
                <a:lnTo>
                  <a:pt x="3790316" y="0"/>
                </a:lnTo>
                <a:lnTo>
                  <a:pt x="3790316" y="2796149"/>
                </a:lnTo>
                <a:lnTo>
                  <a:pt x="0" y="27961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062" r="-4663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3" name="Freeform 23"/>
          <p:cNvSpPr/>
          <p:nvPr/>
        </p:nvSpPr>
        <p:spPr>
          <a:xfrm>
            <a:off x="7248842" y="3156984"/>
            <a:ext cx="3790316" cy="2796149"/>
          </a:xfrm>
          <a:custGeom>
            <a:avLst/>
            <a:gdLst/>
            <a:ahLst/>
            <a:cxnLst/>
            <a:rect l="l" t="t" r="r" b="b"/>
            <a:pathLst>
              <a:path w="3790316" h="2796149">
                <a:moveTo>
                  <a:pt x="0" y="0"/>
                </a:moveTo>
                <a:lnTo>
                  <a:pt x="3790316" y="0"/>
                </a:lnTo>
                <a:lnTo>
                  <a:pt x="3790316" y="2796149"/>
                </a:lnTo>
                <a:lnTo>
                  <a:pt x="0" y="27961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62" r="-5362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4" name="TextBox 24"/>
          <p:cNvSpPr txBox="1"/>
          <p:nvPr/>
        </p:nvSpPr>
        <p:spPr>
          <a:xfrm>
            <a:off x="1028700" y="923925"/>
            <a:ext cx="4072235" cy="92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 b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Sikersztorik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40156" y="6030637"/>
            <a:ext cx="319940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PetWiseCare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82942" y="6030637"/>
            <a:ext cx="312211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HoloSapiens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213202" y="6030637"/>
            <a:ext cx="2179198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Unibite</a:t>
            </a:r>
            <a:endParaRPr lang="en-US" sz="3999" b="1" dirty="0">
              <a:solidFill>
                <a:srgbClr val="1DBBD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050182" y="6900587"/>
            <a:ext cx="4036237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2020/21-es tanév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állatszitter szolgáltatás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online állatorvosi konzultáció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külföldi terjeszkedés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54322" y="6900587"/>
            <a:ext cx="3984835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2022/23-es tanév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anatómiai oktatás és orvosi skill training korszerűsítése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058705" y="6900587"/>
            <a:ext cx="3942316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2023/24-es tanév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okos fogvédő fejlesztése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sportolók fejét ért ütés mérése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73675" y="3140290"/>
            <a:ext cx="12714325" cy="7163437"/>
            <a:chOff x="0" y="0"/>
            <a:chExt cx="16952433" cy="95512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52433" cy="9551249"/>
            </a:xfrm>
            <a:custGeom>
              <a:avLst/>
              <a:gdLst/>
              <a:ahLst/>
              <a:cxnLst/>
              <a:rect l="l" t="t" r="r" b="b"/>
              <a:pathLst>
                <a:path w="16952433" h="9551249">
                  <a:moveTo>
                    <a:pt x="0" y="0"/>
                  </a:moveTo>
                  <a:lnTo>
                    <a:pt x="16952433" y="0"/>
                  </a:lnTo>
                  <a:lnTo>
                    <a:pt x="16952433" y="9551249"/>
                  </a:lnTo>
                  <a:lnTo>
                    <a:pt x="0" y="9551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342910" y="3261882"/>
              <a:ext cx="6200323" cy="2482651"/>
              <a:chOff x="0" y="0"/>
              <a:chExt cx="1224755" cy="490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24755" cy="490400"/>
              </a:xfrm>
              <a:custGeom>
                <a:avLst/>
                <a:gdLst/>
                <a:ahLst/>
                <a:cxnLst/>
                <a:rect l="l" t="t" r="r" b="b"/>
                <a:pathLst>
                  <a:path w="1224755" h="490400">
                    <a:moveTo>
                      <a:pt x="0" y="0"/>
                    </a:moveTo>
                    <a:lnTo>
                      <a:pt x="1224755" y="0"/>
                    </a:lnTo>
                    <a:lnTo>
                      <a:pt x="1224755" y="490400"/>
                    </a:lnTo>
                    <a:lnTo>
                      <a:pt x="0" y="490400"/>
                    </a:lnTo>
                    <a:close/>
                  </a:path>
                </a:pathLst>
              </a:custGeom>
              <a:solidFill>
                <a:srgbClr val="2A3938"/>
              </a:solidFill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1224755" cy="49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39"/>
                  </a:lnSpc>
                </a:pPr>
                <a:endParaRPr/>
              </a:p>
            </p:txBody>
          </p:sp>
        </p:grpSp>
      </p:grpSp>
      <p:sp>
        <p:nvSpPr>
          <p:cNvPr id="7" name="Freeform 7" descr="A képen szöveg, Betűtípus, képernyőkép, Grafika látható  Automatikusan generált leírás"/>
          <p:cNvSpPr/>
          <p:nvPr/>
        </p:nvSpPr>
        <p:spPr>
          <a:xfrm>
            <a:off x="15118767" y="349425"/>
            <a:ext cx="2389012" cy="2389012"/>
          </a:xfrm>
          <a:custGeom>
            <a:avLst/>
            <a:gdLst/>
            <a:ahLst/>
            <a:cxnLst/>
            <a:rect l="l" t="t" r="r" b="b"/>
            <a:pathLst>
              <a:path w="2389012" h="2389012">
                <a:moveTo>
                  <a:pt x="0" y="0"/>
                </a:moveTo>
                <a:lnTo>
                  <a:pt x="2389013" y="0"/>
                </a:lnTo>
                <a:lnTo>
                  <a:pt x="2389013" y="2389013"/>
                </a:lnTo>
                <a:lnTo>
                  <a:pt x="0" y="2389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>
            <a:off x="310737" y="8432491"/>
            <a:ext cx="4946198" cy="1044884"/>
          </a:xfrm>
          <a:custGeom>
            <a:avLst/>
            <a:gdLst/>
            <a:ahLst/>
            <a:cxnLst/>
            <a:rect l="l" t="t" r="r" b="b"/>
            <a:pathLst>
              <a:path w="4946198" h="1044884">
                <a:moveTo>
                  <a:pt x="0" y="0"/>
                </a:moveTo>
                <a:lnTo>
                  <a:pt x="4946198" y="0"/>
                </a:lnTo>
                <a:lnTo>
                  <a:pt x="4946198" y="1044884"/>
                </a:lnTo>
                <a:lnTo>
                  <a:pt x="0" y="1044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>
            <a:off x="12675294" y="7841941"/>
            <a:ext cx="5612706" cy="2378384"/>
          </a:xfrm>
          <a:custGeom>
            <a:avLst/>
            <a:gdLst/>
            <a:ahLst/>
            <a:cxnLst/>
            <a:rect l="l" t="t" r="r" b="b"/>
            <a:pathLst>
              <a:path w="5612706" h="2378384">
                <a:moveTo>
                  <a:pt x="0" y="0"/>
                </a:moveTo>
                <a:lnTo>
                  <a:pt x="5612706" y="0"/>
                </a:lnTo>
                <a:lnTo>
                  <a:pt x="5612706" y="2378384"/>
                </a:lnTo>
                <a:lnTo>
                  <a:pt x="0" y="237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0" name="Group 10"/>
          <p:cNvGrpSpPr/>
          <p:nvPr/>
        </p:nvGrpSpPr>
        <p:grpSpPr>
          <a:xfrm>
            <a:off x="0" y="9958767"/>
            <a:ext cx="18288000" cy="328233"/>
            <a:chOff x="0" y="0"/>
            <a:chExt cx="4816593" cy="864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86448"/>
            </a:xfrm>
            <a:custGeom>
              <a:avLst/>
              <a:gdLst/>
              <a:ahLst/>
              <a:cxnLst/>
              <a:rect l="l" t="t" r="r" b="b"/>
              <a:pathLst>
                <a:path w="4816592" h="86448">
                  <a:moveTo>
                    <a:pt x="0" y="0"/>
                  </a:moveTo>
                  <a:lnTo>
                    <a:pt x="4816592" y="0"/>
                  </a:lnTo>
                  <a:lnTo>
                    <a:pt x="4816592" y="86448"/>
                  </a:lnTo>
                  <a:lnTo>
                    <a:pt x="0" y="86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4816593" cy="86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1028700"/>
            <a:ext cx="6972628" cy="673100"/>
            <a:chOff x="0" y="0"/>
            <a:chExt cx="9296837" cy="89746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7240170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 jövő kulcsa a Te kezedben van!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32613" y="350308"/>
              <a:ext cx="8464224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1DBBD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The key to the future is in your hands!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25696" y="6784682"/>
            <a:ext cx="8636607" cy="1057259"/>
            <a:chOff x="0" y="0"/>
            <a:chExt cx="11515476" cy="140967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3251628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Elérhetőségek: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4736728" y="53451"/>
              <a:ext cx="612291" cy="392632"/>
            </a:xfrm>
            <a:custGeom>
              <a:avLst/>
              <a:gdLst/>
              <a:ahLst/>
              <a:cxnLst/>
              <a:rect l="l" t="t" r="r" b="b"/>
              <a:pathLst>
                <a:path w="612291" h="392632">
                  <a:moveTo>
                    <a:pt x="0" y="0"/>
                  </a:moveTo>
                  <a:lnTo>
                    <a:pt x="612291" y="0"/>
                  </a:lnTo>
                  <a:lnTo>
                    <a:pt x="612291" y="392632"/>
                  </a:lnTo>
                  <a:lnTo>
                    <a:pt x="0" y="392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46557" y="963596"/>
              <a:ext cx="392632" cy="392632"/>
            </a:xfrm>
            <a:custGeom>
              <a:avLst/>
              <a:gdLst/>
              <a:ahLst/>
              <a:cxnLst/>
              <a:rect l="l" t="t" r="r" b="b"/>
              <a:pathLst>
                <a:path w="392632" h="392632">
                  <a:moveTo>
                    <a:pt x="0" y="0"/>
                  </a:moveTo>
                  <a:lnTo>
                    <a:pt x="392632" y="0"/>
                  </a:lnTo>
                  <a:lnTo>
                    <a:pt x="392632" y="392631"/>
                  </a:lnTo>
                  <a:lnTo>
                    <a:pt x="0" y="392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545484" y="-47625"/>
              <a:ext cx="5969992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info.hsup@niu.hu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545484" y="862520"/>
              <a:ext cx="4029075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hsup.niu.hu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349233" y="3579666"/>
            <a:ext cx="1358953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Köszönöm a figyelmet!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A9039D440D1BB4985D524AA31089E57" ma:contentTypeVersion="16" ma:contentTypeDescription="Új dokumentum létrehozása." ma:contentTypeScope="" ma:versionID="646f1ebcb636eab8eed9e76756d7c458">
  <xsd:schema xmlns:xsd="http://www.w3.org/2001/XMLSchema" xmlns:xs="http://www.w3.org/2001/XMLSchema" xmlns:p="http://schemas.microsoft.com/office/2006/metadata/properties" xmlns:ns2="c376ee55-c85b-4b1c-90f0-2cddcf94d97d" xmlns:ns3="eaea4602-3521-4ee4-b6f8-6ddecfd99a20" targetNamespace="http://schemas.microsoft.com/office/2006/metadata/properties" ma:root="true" ma:fieldsID="01b645df75d7cdfae6fe7a02ae1d98ff" ns2:_="" ns3:_="">
    <xsd:import namespace="c376ee55-c85b-4b1c-90f0-2cddcf94d97d"/>
    <xsd:import namespace="eaea4602-3521-4ee4-b6f8-6ddecfd99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6ee55-c85b-4b1c-90f0-2cddcf94d9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épcímkék" ma:readOnly="false" ma:fieldId="{5cf76f15-5ced-4ddc-b409-7134ff3c332f}" ma:taxonomyMulti="true" ma:sspId="492fa465-d34b-49ca-9b70-7aa349b28f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a4602-3521-4ee4-b6f8-6ddecfd99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19e005f-33a7-428d-9dba-184a69e9649b}" ma:internalName="TaxCatchAll" ma:showField="CatchAllData" ma:web="eaea4602-3521-4ee4-b6f8-6ddecfd99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76ee55-c85b-4b1c-90f0-2cddcf94d97d">
      <Terms xmlns="http://schemas.microsoft.com/office/infopath/2007/PartnerControls"/>
    </lcf76f155ced4ddcb4097134ff3c332f>
    <TaxCatchAll xmlns="eaea4602-3521-4ee4-b6f8-6ddecfd99a20" xsi:nil="true"/>
  </documentManagement>
</p:properties>
</file>

<file path=customXml/itemProps1.xml><?xml version="1.0" encoding="utf-8"?>
<ds:datastoreItem xmlns:ds="http://schemas.openxmlformats.org/officeDocument/2006/customXml" ds:itemID="{5C90BD68-1C61-4950-B291-46457ED29709}"/>
</file>

<file path=customXml/itemProps2.xml><?xml version="1.0" encoding="utf-8"?>
<ds:datastoreItem xmlns:ds="http://schemas.openxmlformats.org/officeDocument/2006/customXml" ds:itemID="{5F346CE0-5061-4094-9D0B-4F17B9A6DB41}"/>
</file>

<file path=customXml/itemProps3.xml><?xml version="1.0" encoding="utf-8"?>
<ds:datastoreItem xmlns:ds="http://schemas.openxmlformats.org/officeDocument/2006/customXml" ds:itemID="{EA3091EB-C1E5-4EA2-BD66-3ED648E0DBAC}"/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154</Words>
  <Application>Microsoft Office PowerPoint</Application>
  <PresentationFormat>Egyéni</PresentationFormat>
  <Paragraphs>58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Open Sans Bold</vt:lpstr>
      <vt:lpstr>TS Damas Sans</vt:lpstr>
      <vt:lpstr>Calibri</vt:lpstr>
      <vt:lpstr>Open Sans</vt:lpstr>
      <vt:lpstr>Arial</vt:lpstr>
      <vt:lpstr>Arial Bold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HSUP bemutatkozó_hallgatóknak</dc:title>
  <cp:lastModifiedBy>Szvath-Telkes Viktória</cp:lastModifiedBy>
  <cp:revision>2</cp:revision>
  <dcterms:created xsi:type="dcterms:W3CDTF">2006-08-16T00:00:00Z</dcterms:created>
  <dcterms:modified xsi:type="dcterms:W3CDTF">2025-08-28T07:08:43Z</dcterms:modified>
  <dc:identifier>DAGt4Df7-R8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0x0101006A9039D440D1BB4985D524AA31089E57</vt:lpwstr>
  </property>
</Properties>
</file>