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6" r:id="rId48"/>
    <p:sldId id="302" r:id="rId49"/>
    <p:sldId id="303" r:id="rId50"/>
    <p:sldId id="304" r:id="rId51"/>
    <p:sldId id="305" r:id="rId5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2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1B5E5A-B5C5-418B-954A-6E5E0FBCB8A2}" v="165" dt="2026-04-21T23:00:50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237EE2-16D1-446F-AA6F-D7DEC573204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516C45-3303-4DC4-AD2B-067FA337E782}">
      <dgm:prSet/>
      <dgm:spPr/>
      <dgm:t>
        <a:bodyPr/>
        <a:lstStyle/>
        <a:p>
          <a:r>
            <a:rPr lang="hu-HU"/>
            <a:t>Köteles:</a:t>
          </a:r>
          <a:endParaRPr lang="en-US"/>
        </a:p>
      </dgm:t>
    </dgm:pt>
    <dgm:pt modelId="{B74B676E-2DF8-4A4B-994E-EDA1A096A410}" type="parTrans" cxnId="{60D95E90-B00E-41E2-98E5-81B123637CD0}">
      <dgm:prSet/>
      <dgm:spPr/>
      <dgm:t>
        <a:bodyPr/>
        <a:lstStyle/>
        <a:p>
          <a:endParaRPr lang="en-US"/>
        </a:p>
      </dgm:t>
    </dgm:pt>
    <dgm:pt modelId="{6A037A4D-01A5-4551-A82B-45E7465CC5D7}" type="sibTrans" cxnId="{60D95E90-B00E-41E2-98E5-81B123637CD0}">
      <dgm:prSet/>
      <dgm:spPr/>
      <dgm:t>
        <a:bodyPr/>
        <a:lstStyle/>
        <a:p>
          <a:endParaRPr lang="en-US"/>
        </a:p>
      </dgm:t>
    </dgm:pt>
    <dgm:pt modelId="{57B597E5-2D41-4F18-98B6-36C8279A3766}">
      <dgm:prSet/>
      <dgm:spPr/>
      <dgm:t>
        <a:bodyPr/>
        <a:lstStyle/>
        <a:p>
          <a:r>
            <a:rPr lang="hu-HU"/>
            <a:t>Az egészséges és biztonságos munkavégzés feltételeinek biztosítása ,</a:t>
          </a:r>
          <a:endParaRPr lang="en-US"/>
        </a:p>
      </dgm:t>
    </dgm:pt>
    <dgm:pt modelId="{F6DDA90F-0590-4A15-930A-CBD58FDFE847}" type="parTrans" cxnId="{D897C776-5888-4571-950D-7C5868CCA7FD}">
      <dgm:prSet/>
      <dgm:spPr/>
      <dgm:t>
        <a:bodyPr/>
        <a:lstStyle/>
        <a:p>
          <a:endParaRPr lang="en-US"/>
        </a:p>
      </dgm:t>
    </dgm:pt>
    <dgm:pt modelId="{20FED12F-DB28-4702-B395-68CCECC1818D}" type="sibTrans" cxnId="{D897C776-5888-4571-950D-7C5868CCA7FD}">
      <dgm:prSet/>
      <dgm:spPr/>
      <dgm:t>
        <a:bodyPr/>
        <a:lstStyle/>
        <a:p>
          <a:endParaRPr lang="en-US"/>
        </a:p>
      </dgm:t>
    </dgm:pt>
    <dgm:pt modelId="{57518CAE-D398-4463-AF18-42D3A3562BE9}">
      <dgm:prSet/>
      <dgm:spPr/>
      <dgm:t>
        <a:bodyPr/>
        <a:lstStyle/>
        <a:p>
          <a:r>
            <a:rPr lang="hu-HU"/>
            <a:t>Előzetes, ismétlődő és rendkívüli oktatások megszervezése, megtartása,</a:t>
          </a:r>
          <a:endParaRPr lang="en-US"/>
        </a:p>
      </dgm:t>
    </dgm:pt>
    <dgm:pt modelId="{5AFA2CD0-C546-4F81-811D-3CACC888B115}" type="parTrans" cxnId="{0C0B3210-135F-4978-AF78-4AD4E465E493}">
      <dgm:prSet/>
      <dgm:spPr/>
      <dgm:t>
        <a:bodyPr/>
        <a:lstStyle/>
        <a:p>
          <a:endParaRPr lang="en-US"/>
        </a:p>
      </dgm:t>
    </dgm:pt>
    <dgm:pt modelId="{5BC134B6-6A82-4519-9413-425547247494}" type="sibTrans" cxnId="{0C0B3210-135F-4978-AF78-4AD4E465E493}">
      <dgm:prSet/>
      <dgm:spPr/>
      <dgm:t>
        <a:bodyPr/>
        <a:lstStyle/>
        <a:p>
          <a:endParaRPr lang="en-US"/>
        </a:p>
      </dgm:t>
    </dgm:pt>
    <dgm:pt modelId="{7FA85D28-AE11-42B8-9857-49C9E8820DAB}">
      <dgm:prSet/>
      <dgm:spPr/>
      <dgm:t>
        <a:bodyPr/>
        <a:lstStyle/>
        <a:p>
          <a:r>
            <a:rPr lang="hu-HU"/>
            <a:t>Új berendezés, technológia, munkafolyamat bevezetésekor rendkívüli munkavédelmi oktatást tart ,</a:t>
          </a:r>
          <a:endParaRPr lang="en-US"/>
        </a:p>
      </dgm:t>
    </dgm:pt>
    <dgm:pt modelId="{25F1BF1F-8602-4ABA-852B-A2ECCEE90674}" type="parTrans" cxnId="{2813F68E-4ADD-4A8C-A534-A77E958C63F7}">
      <dgm:prSet/>
      <dgm:spPr/>
      <dgm:t>
        <a:bodyPr/>
        <a:lstStyle/>
        <a:p>
          <a:endParaRPr lang="en-US"/>
        </a:p>
      </dgm:t>
    </dgm:pt>
    <dgm:pt modelId="{3F3E0A4F-E329-439E-ABDF-CBE60BD71A8B}" type="sibTrans" cxnId="{2813F68E-4ADD-4A8C-A534-A77E958C63F7}">
      <dgm:prSet/>
      <dgm:spPr/>
      <dgm:t>
        <a:bodyPr/>
        <a:lstStyle/>
        <a:p>
          <a:endParaRPr lang="en-US"/>
        </a:p>
      </dgm:t>
    </dgm:pt>
    <dgm:pt modelId="{E3F26F0B-75C9-4577-8EE5-9CAC9C5860FD}">
      <dgm:prSet/>
      <dgm:spPr/>
      <dgm:t>
        <a:bodyPr/>
        <a:lstStyle/>
        <a:p>
          <a:r>
            <a:rPr lang="hu-HU" dirty="0"/>
            <a:t>Ahol az szükséges egyéni védőeszközt továbbá munka -, és védőruházatot biztosít,</a:t>
          </a:r>
          <a:endParaRPr lang="en-US" dirty="0"/>
        </a:p>
      </dgm:t>
    </dgm:pt>
    <dgm:pt modelId="{6CCF3589-F801-45CC-BCFB-96B2100E93F0}" type="parTrans" cxnId="{56BBDC2C-3F72-4853-9980-B1F10AB863B8}">
      <dgm:prSet/>
      <dgm:spPr/>
      <dgm:t>
        <a:bodyPr/>
        <a:lstStyle/>
        <a:p>
          <a:endParaRPr lang="en-US"/>
        </a:p>
      </dgm:t>
    </dgm:pt>
    <dgm:pt modelId="{EADF631C-8CF7-4484-8A95-3D60DE1BD683}" type="sibTrans" cxnId="{56BBDC2C-3F72-4853-9980-B1F10AB863B8}">
      <dgm:prSet/>
      <dgm:spPr/>
      <dgm:t>
        <a:bodyPr/>
        <a:lstStyle/>
        <a:p>
          <a:endParaRPr lang="en-US"/>
        </a:p>
      </dgm:t>
    </dgm:pt>
    <dgm:pt modelId="{9507AD82-4AED-46A4-B660-8C135BB0C977}">
      <dgm:prSet/>
      <dgm:spPr/>
      <dgm:t>
        <a:bodyPr/>
        <a:lstStyle/>
        <a:p>
          <a:r>
            <a:rPr lang="hu-HU"/>
            <a:t>Köteles a munkavédelemmel kapcsolatos bejelentést, rendellenességet, balesetet haladéktalanul kivizsgálni.</a:t>
          </a:r>
          <a:endParaRPr lang="en-US"/>
        </a:p>
      </dgm:t>
    </dgm:pt>
    <dgm:pt modelId="{56E6E146-3C85-410F-894F-167165285762}" type="parTrans" cxnId="{56C53F83-D028-4A47-A6E0-8760FAC5C504}">
      <dgm:prSet/>
      <dgm:spPr/>
      <dgm:t>
        <a:bodyPr/>
        <a:lstStyle/>
        <a:p>
          <a:endParaRPr lang="en-US"/>
        </a:p>
      </dgm:t>
    </dgm:pt>
    <dgm:pt modelId="{5C9898F8-0634-424E-882C-AB0E7325B4B6}" type="sibTrans" cxnId="{56C53F83-D028-4A47-A6E0-8760FAC5C504}">
      <dgm:prSet/>
      <dgm:spPr/>
      <dgm:t>
        <a:bodyPr/>
        <a:lstStyle/>
        <a:p>
          <a:endParaRPr lang="en-US"/>
        </a:p>
      </dgm:t>
    </dgm:pt>
    <dgm:pt modelId="{712AC6A6-6305-47E5-AC0A-2097199299C8}" type="pres">
      <dgm:prSet presAssocID="{B3237EE2-16D1-446F-AA6F-D7DEC573204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90D7AD3-BF16-4DEB-BCF8-DF949A420798}" type="pres">
      <dgm:prSet presAssocID="{D9516C45-3303-4DC4-AD2B-067FA337E782}" presName="hierRoot1" presStyleCnt="0"/>
      <dgm:spPr/>
    </dgm:pt>
    <dgm:pt modelId="{FB07CAE9-93E0-4576-B9BF-B041A5109958}" type="pres">
      <dgm:prSet presAssocID="{D9516C45-3303-4DC4-AD2B-067FA337E782}" presName="composite" presStyleCnt="0"/>
      <dgm:spPr/>
    </dgm:pt>
    <dgm:pt modelId="{65A9A63D-FF21-402C-B16E-538500105BCF}" type="pres">
      <dgm:prSet presAssocID="{D9516C45-3303-4DC4-AD2B-067FA337E782}" presName="background" presStyleLbl="node0" presStyleIdx="0" presStyleCnt="1"/>
      <dgm:spPr/>
    </dgm:pt>
    <dgm:pt modelId="{747EBD3D-7A7E-4740-A407-8410BB4F3852}" type="pres">
      <dgm:prSet presAssocID="{D9516C45-3303-4DC4-AD2B-067FA337E782}" presName="text" presStyleLbl="fgAcc0" presStyleIdx="0" presStyleCnt="1">
        <dgm:presLayoutVars>
          <dgm:chPref val="3"/>
        </dgm:presLayoutVars>
      </dgm:prSet>
      <dgm:spPr/>
    </dgm:pt>
    <dgm:pt modelId="{A0C239B0-0BB4-4673-9A1A-5F68225B865B}" type="pres">
      <dgm:prSet presAssocID="{D9516C45-3303-4DC4-AD2B-067FA337E782}" presName="hierChild2" presStyleCnt="0"/>
      <dgm:spPr/>
    </dgm:pt>
    <dgm:pt modelId="{8EB32303-954F-4B6D-81FB-F7FC6BBB0C8F}" type="pres">
      <dgm:prSet presAssocID="{F6DDA90F-0590-4A15-930A-CBD58FDFE847}" presName="Name10" presStyleLbl="parChTrans1D2" presStyleIdx="0" presStyleCnt="5"/>
      <dgm:spPr/>
    </dgm:pt>
    <dgm:pt modelId="{91AE0ECC-F564-4697-8A1A-A34E6671700C}" type="pres">
      <dgm:prSet presAssocID="{57B597E5-2D41-4F18-98B6-36C8279A3766}" presName="hierRoot2" presStyleCnt="0"/>
      <dgm:spPr/>
    </dgm:pt>
    <dgm:pt modelId="{0854D52B-6CB9-4953-86CA-B7B5F2BB81DF}" type="pres">
      <dgm:prSet presAssocID="{57B597E5-2D41-4F18-98B6-36C8279A3766}" presName="composite2" presStyleCnt="0"/>
      <dgm:spPr/>
    </dgm:pt>
    <dgm:pt modelId="{9576D776-E251-428C-8FF6-8BB2E28BB726}" type="pres">
      <dgm:prSet presAssocID="{57B597E5-2D41-4F18-98B6-36C8279A3766}" presName="background2" presStyleLbl="node2" presStyleIdx="0" presStyleCnt="5"/>
      <dgm:spPr/>
    </dgm:pt>
    <dgm:pt modelId="{3DBBD01E-1801-492C-A71A-64D5328AB483}" type="pres">
      <dgm:prSet presAssocID="{57B597E5-2D41-4F18-98B6-36C8279A3766}" presName="text2" presStyleLbl="fgAcc2" presStyleIdx="0" presStyleCnt="5">
        <dgm:presLayoutVars>
          <dgm:chPref val="3"/>
        </dgm:presLayoutVars>
      </dgm:prSet>
      <dgm:spPr/>
    </dgm:pt>
    <dgm:pt modelId="{43D1390B-FDC1-4A36-A081-5FFA1545FD1B}" type="pres">
      <dgm:prSet presAssocID="{57B597E5-2D41-4F18-98B6-36C8279A3766}" presName="hierChild3" presStyleCnt="0"/>
      <dgm:spPr/>
    </dgm:pt>
    <dgm:pt modelId="{5E3A50F1-4AA2-4100-B339-10F955ADFC0C}" type="pres">
      <dgm:prSet presAssocID="{5AFA2CD0-C546-4F81-811D-3CACC888B115}" presName="Name10" presStyleLbl="parChTrans1D2" presStyleIdx="1" presStyleCnt="5"/>
      <dgm:spPr/>
    </dgm:pt>
    <dgm:pt modelId="{379AC8AD-178C-469C-9EB2-696F03BC8A69}" type="pres">
      <dgm:prSet presAssocID="{57518CAE-D398-4463-AF18-42D3A3562BE9}" presName="hierRoot2" presStyleCnt="0"/>
      <dgm:spPr/>
    </dgm:pt>
    <dgm:pt modelId="{DAE6DC75-7569-404C-8792-80D50620E09E}" type="pres">
      <dgm:prSet presAssocID="{57518CAE-D398-4463-AF18-42D3A3562BE9}" presName="composite2" presStyleCnt="0"/>
      <dgm:spPr/>
    </dgm:pt>
    <dgm:pt modelId="{A96986EB-079C-4C94-ABA7-7B45A8F4815C}" type="pres">
      <dgm:prSet presAssocID="{57518CAE-D398-4463-AF18-42D3A3562BE9}" presName="background2" presStyleLbl="node2" presStyleIdx="1" presStyleCnt="5"/>
      <dgm:spPr/>
    </dgm:pt>
    <dgm:pt modelId="{77A15276-1B65-410A-A2B9-853138F2E2AA}" type="pres">
      <dgm:prSet presAssocID="{57518CAE-D398-4463-AF18-42D3A3562BE9}" presName="text2" presStyleLbl="fgAcc2" presStyleIdx="1" presStyleCnt="5">
        <dgm:presLayoutVars>
          <dgm:chPref val="3"/>
        </dgm:presLayoutVars>
      </dgm:prSet>
      <dgm:spPr/>
    </dgm:pt>
    <dgm:pt modelId="{B93C80E8-21FB-4977-AD6A-C057C4BDF3E7}" type="pres">
      <dgm:prSet presAssocID="{57518CAE-D398-4463-AF18-42D3A3562BE9}" presName="hierChild3" presStyleCnt="0"/>
      <dgm:spPr/>
    </dgm:pt>
    <dgm:pt modelId="{32977697-F96B-46EC-91F7-FB513D595CAC}" type="pres">
      <dgm:prSet presAssocID="{25F1BF1F-8602-4ABA-852B-A2ECCEE90674}" presName="Name10" presStyleLbl="parChTrans1D2" presStyleIdx="2" presStyleCnt="5"/>
      <dgm:spPr/>
    </dgm:pt>
    <dgm:pt modelId="{97820654-9977-4E42-A927-4ADE756B8F9A}" type="pres">
      <dgm:prSet presAssocID="{7FA85D28-AE11-42B8-9857-49C9E8820DAB}" presName="hierRoot2" presStyleCnt="0"/>
      <dgm:spPr/>
    </dgm:pt>
    <dgm:pt modelId="{F07E0F34-E537-4064-9CC3-64A5B62C92B8}" type="pres">
      <dgm:prSet presAssocID="{7FA85D28-AE11-42B8-9857-49C9E8820DAB}" presName="composite2" presStyleCnt="0"/>
      <dgm:spPr/>
    </dgm:pt>
    <dgm:pt modelId="{C3FD6B7A-123C-449B-AF54-96CEAD27FC0B}" type="pres">
      <dgm:prSet presAssocID="{7FA85D28-AE11-42B8-9857-49C9E8820DAB}" presName="background2" presStyleLbl="node2" presStyleIdx="2" presStyleCnt="5"/>
      <dgm:spPr/>
    </dgm:pt>
    <dgm:pt modelId="{40DAD066-A3BD-43E9-BC18-BDFE5DD0869B}" type="pres">
      <dgm:prSet presAssocID="{7FA85D28-AE11-42B8-9857-49C9E8820DAB}" presName="text2" presStyleLbl="fgAcc2" presStyleIdx="2" presStyleCnt="5">
        <dgm:presLayoutVars>
          <dgm:chPref val="3"/>
        </dgm:presLayoutVars>
      </dgm:prSet>
      <dgm:spPr/>
    </dgm:pt>
    <dgm:pt modelId="{2C43DD83-5BA9-4DEA-BABA-FBD4EB00F598}" type="pres">
      <dgm:prSet presAssocID="{7FA85D28-AE11-42B8-9857-49C9E8820DAB}" presName="hierChild3" presStyleCnt="0"/>
      <dgm:spPr/>
    </dgm:pt>
    <dgm:pt modelId="{E33BC9CE-6F80-48A4-9DD9-25B8B529C2DF}" type="pres">
      <dgm:prSet presAssocID="{6CCF3589-F801-45CC-BCFB-96B2100E93F0}" presName="Name10" presStyleLbl="parChTrans1D2" presStyleIdx="3" presStyleCnt="5"/>
      <dgm:spPr/>
    </dgm:pt>
    <dgm:pt modelId="{61D8B18E-9CBA-4625-AE32-C5250E2BC3CC}" type="pres">
      <dgm:prSet presAssocID="{E3F26F0B-75C9-4577-8EE5-9CAC9C5860FD}" presName="hierRoot2" presStyleCnt="0"/>
      <dgm:spPr/>
    </dgm:pt>
    <dgm:pt modelId="{EB8F22C1-5DF4-4CF3-8113-AA19089BFF7D}" type="pres">
      <dgm:prSet presAssocID="{E3F26F0B-75C9-4577-8EE5-9CAC9C5860FD}" presName="composite2" presStyleCnt="0"/>
      <dgm:spPr/>
    </dgm:pt>
    <dgm:pt modelId="{3E6FCA93-8390-4F4F-8B1B-AF97A18A38C5}" type="pres">
      <dgm:prSet presAssocID="{E3F26F0B-75C9-4577-8EE5-9CAC9C5860FD}" presName="background2" presStyleLbl="node2" presStyleIdx="3" presStyleCnt="5"/>
      <dgm:spPr/>
    </dgm:pt>
    <dgm:pt modelId="{7AC74960-3CF7-4665-919D-550FD7B65B6F}" type="pres">
      <dgm:prSet presAssocID="{E3F26F0B-75C9-4577-8EE5-9CAC9C5860FD}" presName="text2" presStyleLbl="fgAcc2" presStyleIdx="3" presStyleCnt="5">
        <dgm:presLayoutVars>
          <dgm:chPref val="3"/>
        </dgm:presLayoutVars>
      </dgm:prSet>
      <dgm:spPr/>
    </dgm:pt>
    <dgm:pt modelId="{9D1E12FA-E427-475E-82CF-270705483C62}" type="pres">
      <dgm:prSet presAssocID="{E3F26F0B-75C9-4577-8EE5-9CAC9C5860FD}" presName="hierChild3" presStyleCnt="0"/>
      <dgm:spPr/>
    </dgm:pt>
    <dgm:pt modelId="{0E0B3B18-AC9C-40FC-B23F-8D0062E0AD4E}" type="pres">
      <dgm:prSet presAssocID="{56E6E146-3C85-410F-894F-167165285762}" presName="Name10" presStyleLbl="parChTrans1D2" presStyleIdx="4" presStyleCnt="5"/>
      <dgm:spPr/>
    </dgm:pt>
    <dgm:pt modelId="{FDF949CB-2138-48D4-B481-E8AE81F9A88E}" type="pres">
      <dgm:prSet presAssocID="{9507AD82-4AED-46A4-B660-8C135BB0C977}" presName="hierRoot2" presStyleCnt="0"/>
      <dgm:spPr/>
    </dgm:pt>
    <dgm:pt modelId="{65F94E55-D839-4B43-9736-1B46D37323AF}" type="pres">
      <dgm:prSet presAssocID="{9507AD82-4AED-46A4-B660-8C135BB0C977}" presName="composite2" presStyleCnt="0"/>
      <dgm:spPr/>
    </dgm:pt>
    <dgm:pt modelId="{51E8C178-AA5F-40E2-9A8B-7F7F5238E942}" type="pres">
      <dgm:prSet presAssocID="{9507AD82-4AED-46A4-B660-8C135BB0C977}" presName="background2" presStyleLbl="node2" presStyleIdx="4" presStyleCnt="5"/>
      <dgm:spPr/>
    </dgm:pt>
    <dgm:pt modelId="{A23DB7B3-932D-49E0-82C6-233D0FA94424}" type="pres">
      <dgm:prSet presAssocID="{9507AD82-4AED-46A4-B660-8C135BB0C977}" presName="text2" presStyleLbl="fgAcc2" presStyleIdx="4" presStyleCnt="5">
        <dgm:presLayoutVars>
          <dgm:chPref val="3"/>
        </dgm:presLayoutVars>
      </dgm:prSet>
      <dgm:spPr/>
    </dgm:pt>
    <dgm:pt modelId="{47FB9060-957B-4E9D-99F8-6D2400EA85EC}" type="pres">
      <dgm:prSet presAssocID="{9507AD82-4AED-46A4-B660-8C135BB0C977}" presName="hierChild3" presStyleCnt="0"/>
      <dgm:spPr/>
    </dgm:pt>
  </dgm:ptLst>
  <dgm:cxnLst>
    <dgm:cxn modelId="{0C0B3210-135F-4978-AF78-4AD4E465E493}" srcId="{D9516C45-3303-4DC4-AD2B-067FA337E782}" destId="{57518CAE-D398-4463-AF18-42D3A3562BE9}" srcOrd="1" destOrd="0" parTransId="{5AFA2CD0-C546-4F81-811D-3CACC888B115}" sibTransId="{5BC134B6-6A82-4519-9413-425547247494}"/>
    <dgm:cxn modelId="{493F6E10-812F-4674-BBDD-3714D533445D}" type="presOf" srcId="{6CCF3589-F801-45CC-BCFB-96B2100E93F0}" destId="{E33BC9CE-6F80-48A4-9DD9-25B8B529C2DF}" srcOrd="0" destOrd="0" presId="urn:microsoft.com/office/officeart/2005/8/layout/hierarchy1"/>
    <dgm:cxn modelId="{FA5E161C-4453-4C3A-A45A-BBE8A9FCFD57}" type="presOf" srcId="{E3F26F0B-75C9-4577-8EE5-9CAC9C5860FD}" destId="{7AC74960-3CF7-4665-919D-550FD7B65B6F}" srcOrd="0" destOrd="0" presId="urn:microsoft.com/office/officeart/2005/8/layout/hierarchy1"/>
    <dgm:cxn modelId="{56BBDC2C-3F72-4853-9980-B1F10AB863B8}" srcId="{D9516C45-3303-4DC4-AD2B-067FA337E782}" destId="{E3F26F0B-75C9-4577-8EE5-9CAC9C5860FD}" srcOrd="3" destOrd="0" parTransId="{6CCF3589-F801-45CC-BCFB-96B2100E93F0}" sibTransId="{EADF631C-8CF7-4484-8A95-3D60DE1BD683}"/>
    <dgm:cxn modelId="{1133D631-AD50-4332-A874-05DA2772CC7C}" type="presOf" srcId="{7FA85D28-AE11-42B8-9857-49C9E8820DAB}" destId="{40DAD066-A3BD-43E9-BC18-BDFE5DD0869B}" srcOrd="0" destOrd="0" presId="urn:microsoft.com/office/officeart/2005/8/layout/hierarchy1"/>
    <dgm:cxn modelId="{F2142746-3F83-4BF6-A8E2-C87116FD5F5D}" type="presOf" srcId="{56E6E146-3C85-410F-894F-167165285762}" destId="{0E0B3B18-AC9C-40FC-B23F-8D0062E0AD4E}" srcOrd="0" destOrd="0" presId="urn:microsoft.com/office/officeart/2005/8/layout/hierarchy1"/>
    <dgm:cxn modelId="{C960F86E-7B5E-4B7E-95DC-5A207ABB3A75}" type="presOf" srcId="{9507AD82-4AED-46A4-B660-8C135BB0C977}" destId="{A23DB7B3-932D-49E0-82C6-233D0FA94424}" srcOrd="0" destOrd="0" presId="urn:microsoft.com/office/officeart/2005/8/layout/hierarchy1"/>
    <dgm:cxn modelId="{DDFAE954-AFB5-4B96-BEF3-0BC41CB0A851}" type="presOf" srcId="{57518CAE-D398-4463-AF18-42D3A3562BE9}" destId="{77A15276-1B65-410A-A2B9-853138F2E2AA}" srcOrd="0" destOrd="0" presId="urn:microsoft.com/office/officeart/2005/8/layout/hierarchy1"/>
    <dgm:cxn modelId="{E5E77476-CFE3-4F3F-BF16-A421DFEA7AFC}" type="presOf" srcId="{D9516C45-3303-4DC4-AD2B-067FA337E782}" destId="{747EBD3D-7A7E-4740-A407-8410BB4F3852}" srcOrd="0" destOrd="0" presId="urn:microsoft.com/office/officeart/2005/8/layout/hierarchy1"/>
    <dgm:cxn modelId="{D897C776-5888-4571-950D-7C5868CCA7FD}" srcId="{D9516C45-3303-4DC4-AD2B-067FA337E782}" destId="{57B597E5-2D41-4F18-98B6-36C8279A3766}" srcOrd="0" destOrd="0" parTransId="{F6DDA90F-0590-4A15-930A-CBD58FDFE847}" sibTransId="{20FED12F-DB28-4702-B395-68CCECC1818D}"/>
    <dgm:cxn modelId="{20F2D080-B03F-4C5D-8E42-D756B2A3FB4B}" type="presOf" srcId="{B3237EE2-16D1-446F-AA6F-D7DEC5732042}" destId="{712AC6A6-6305-47E5-AC0A-2097199299C8}" srcOrd="0" destOrd="0" presId="urn:microsoft.com/office/officeart/2005/8/layout/hierarchy1"/>
    <dgm:cxn modelId="{56C53F83-D028-4A47-A6E0-8760FAC5C504}" srcId="{D9516C45-3303-4DC4-AD2B-067FA337E782}" destId="{9507AD82-4AED-46A4-B660-8C135BB0C977}" srcOrd="4" destOrd="0" parTransId="{56E6E146-3C85-410F-894F-167165285762}" sibTransId="{5C9898F8-0634-424E-882C-AB0E7325B4B6}"/>
    <dgm:cxn modelId="{2813F68E-4ADD-4A8C-A534-A77E958C63F7}" srcId="{D9516C45-3303-4DC4-AD2B-067FA337E782}" destId="{7FA85D28-AE11-42B8-9857-49C9E8820DAB}" srcOrd="2" destOrd="0" parTransId="{25F1BF1F-8602-4ABA-852B-A2ECCEE90674}" sibTransId="{3F3E0A4F-E329-439E-ABDF-CBE60BD71A8B}"/>
    <dgm:cxn modelId="{60D95E90-B00E-41E2-98E5-81B123637CD0}" srcId="{B3237EE2-16D1-446F-AA6F-D7DEC5732042}" destId="{D9516C45-3303-4DC4-AD2B-067FA337E782}" srcOrd="0" destOrd="0" parTransId="{B74B676E-2DF8-4A4B-994E-EDA1A096A410}" sibTransId="{6A037A4D-01A5-4551-A82B-45E7465CC5D7}"/>
    <dgm:cxn modelId="{D2A06B96-A0F9-4243-8C1F-A34F6227F816}" type="presOf" srcId="{25F1BF1F-8602-4ABA-852B-A2ECCEE90674}" destId="{32977697-F96B-46EC-91F7-FB513D595CAC}" srcOrd="0" destOrd="0" presId="urn:microsoft.com/office/officeart/2005/8/layout/hierarchy1"/>
    <dgm:cxn modelId="{065C28D8-D32B-403F-820E-8E84229F3812}" type="presOf" srcId="{57B597E5-2D41-4F18-98B6-36C8279A3766}" destId="{3DBBD01E-1801-492C-A71A-64D5328AB483}" srcOrd="0" destOrd="0" presId="urn:microsoft.com/office/officeart/2005/8/layout/hierarchy1"/>
    <dgm:cxn modelId="{77FFF7E2-73E0-4A17-AA80-B86D91893FCA}" type="presOf" srcId="{5AFA2CD0-C546-4F81-811D-3CACC888B115}" destId="{5E3A50F1-4AA2-4100-B339-10F955ADFC0C}" srcOrd="0" destOrd="0" presId="urn:microsoft.com/office/officeart/2005/8/layout/hierarchy1"/>
    <dgm:cxn modelId="{3B532BEF-BB14-4DFD-BA88-7AA3E80A0AEA}" type="presOf" srcId="{F6DDA90F-0590-4A15-930A-CBD58FDFE847}" destId="{8EB32303-954F-4B6D-81FB-F7FC6BBB0C8F}" srcOrd="0" destOrd="0" presId="urn:microsoft.com/office/officeart/2005/8/layout/hierarchy1"/>
    <dgm:cxn modelId="{A41097E2-FEAE-45F1-ADB3-393BE56A7D78}" type="presParOf" srcId="{712AC6A6-6305-47E5-AC0A-2097199299C8}" destId="{090D7AD3-BF16-4DEB-BCF8-DF949A420798}" srcOrd="0" destOrd="0" presId="urn:microsoft.com/office/officeart/2005/8/layout/hierarchy1"/>
    <dgm:cxn modelId="{98D3CB61-C917-460B-AE48-4C3BFE24F32A}" type="presParOf" srcId="{090D7AD3-BF16-4DEB-BCF8-DF949A420798}" destId="{FB07CAE9-93E0-4576-B9BF-B041A5109958}" srcOrd="0" destOrd="0" presId="urn:microsoft.com/office/officeart/2005/8/layout/hierarchy1"/>
    <dgm:cxn modelId="{7811BFE2-022D-43F0-B656-DFD3913AA181}" type="presParOf" srcId="{FB07CAE9-93E0-4576-B9BF-B041A5109958}" destId="{65A9A63D-FF21-402C-B16E-538500105BCF}" srcOrd="0" destOrd="0" presId="urn:microsoft.com/office/officeart/2005/8/layout/hierarchy1"/>
    <dgm:cxn modelId="{65DD9740-5FBE-42A2-A07A-D39E77AD6860}" type="presParOf" srcId="{FB07CAE9-93E0-4576-B9BF-B041A5109958}" destId="{747EBD3D-7A7E-4740-A407-8410BB4F3852}" srcOrd="1" destOrd="0" presId="urn:microsoft.com/office/officeart/2005/8/layout/hierarchy1"/>
    <dgm:cxn modelId="{15EB1583-51BE-4FF0-A65D-EA49297CF689}" type="presParOf" srcId="{090D7AD3-BF16-4DEB-BCF8-DF949A420798}" destId="{A0C239B0-0BB4-4673-9A1A-5F68225B865B}" srcOrd="1" destOrd="0" presId="urn:microsoft.com/office/officeart/2005/8/layout/hierarchy1"/>
    <dgm:cxn modelId="{B98F52A5-EE12-4952-9921-C80CE4CB5376}" type="presParOf" srcId="{A0C239B0-0BB4-4673-9A1A-5F68225B865B}" destId="{8EB32303-954F-4B6D-81FB-F7FC6BBB0C8F}" srcOrd="0" destOrd="0" presId="urn:microsoft.com/office/officeart/2005/8/layout/hierarchy1"/>
    <dgm:cxn modelId="{517CE9F5-68CF-46FC-A329-760457EC819A}" type="presParOf" srcId="{A0C239B0-0BB4-4673-9A1A-5F68225B865B}" destId="{91AE0ECC-F564-4697-8A1A-A34E6671700C}" srcOrd="1" destOrd="0" presId="urn:microsoft.com/office/officeart/2005/8/layout/hierarchy1"/>
    <dgm:cxn modelId="{21D14D22-9F26-4373-9CBF-A062A42BF414}" type="presParOf" srcId="{91AE0ECC-F564-4697-8A1A-A34E6671700C}" destId="{0854D52B-6CB9-4953-86CA-B7B5F2BB81DF}" srcOrd="0" destOrd="0" presId="urn:microsoft.com/office/officeart/2005/8/layout/hierarchy1"/>
    <dgm:cxn modelId="{A1CE0373-A1A2-4FE0-8CCB-B83CE3AA7425}" type="presParOf" srcId="{0854D52B-6CB9-4953-86CA-B7B5F2BB81DF}" destId="{9576D776-E251-428C-8FF6-8BB2E28BB726}" srcOrd="0" destOrd="0" presId="urn:microsoft.com/office/officeart/2005/8/layout/hierarchy1"/>
    <dgm:cxn modelId="{61C33F3B-BB80-405D-852F-0D5AA15EAA3F}" type="presParOf" srcId="{0854D52B-6CB9-4953-86CA-B7B5F2BB81DF}" destId="{3DBBD01E-1801-492C-A71A-64D5328AB483}" srcOrd="1" destOrd="0" presId="urn:microsoft.com/office/officeart/2005/8/layout/hierarchy1"/>
    <dgm:cxn modelId="{5D10977E-B11A-48A6-96F3-3C8F54901A65}" type="presParOf" srcId="{91AE0ECC-F564-4697-8A1A-A34E6671700C}" destId="{43D1390B-FDC1-4A36-A081-5FFA1545FD1B}" srcOrd="1" destOrd="0" presId="urn:microsoft.com/office/officeart/2005/8/layout/hierarchy1"/>
    <dgm:cxn modelId="{19363FE4-E8EB-44A4-A510-C826E44BDE8F}" type="presParOf" srcId="{A0C239B0-0BB4-4673-9A1A-5F68225B865B}" destId="{5E3A50F1-4AA2-4100-B339-10F955ADFC0C}" srcOrd="2" destOrd="0" presId="urn:microsoft.com/office/officeart/2005/8/layout/hierarchy1"/>
    <dgm:cxn modelId="{97379C1A-2E61-44D8-A7F0-FD0DD2AA860A}" type="presParOf" srcId="{A0C239B0-0BB4-4673-9A1A-5F68225B865B}" destId="{379AC8AD-178C-469C-9EB2-696F03BC8A69}" srcOrd="3" destOrd="0" presId="urn:microsoft.com/office/officeart/2005/8/layout/hierarchy1"/>
    <dgm:cxn modelId="{552A035A-3D0D-4E64-8576-F876BE8A50BB}" type="presParOf" srcId="{379AC8AD-178C-469C-9EB2-696F03BC8A69}" destId="{DAE6DC75-7569-404C-8792-80D50620E09E}" srcOrd="0" destOrd="0" presId="urn:microsoft.com/office/officeart/2005/8/layout/hierarchy1"/>
    <dgm:cxn modelId="{9A76313C-7B4F-4E3E-8F26-2425C7AC863F}" type="presParOf" srcId="{DAE6DC75-7569-404C-8792-80D50620E09E}" destId="{A96986EB-079C-4C94-ABA7-7B45A8F4815C}" srcOrd="0" destOrd="0" presId="urn:microsoft.com/office/officeart/2005/8/layout/hierarchy1"/>
    <dgm:cxn modelId="{BBCC3A20-D98A-451E-AC9D-F0816424E077}" type="presParOf" srcId="{DAE6DC75-7569-404C-8792-80D50620E09E}" destId="{77A15276-1B65-410A-A2B9-853138F2E2AA}" srcOrd="1" destOrd="0" presId="urn:microsoft.com/office/officeart/2005/8/layout/hierarchy1"/>
    <dgm:cxn modelId="{E5EA5BCC-6DF0-4B5C-A6C4-CF4C11CE2E96}" type="presParOf" srcId="{379AC8AD-178C-469C-9EB2-696F03BC8A69}" destId="{B93C80E8-21FB-4977-AD6A-C057C4BDF3E7}" srcOrd="1" destOrd="0" presId="urn:microsoft.com/office/officeart/2005/8/layout/hierarchy1"/>
    <dgm:cxn modelId="{53DA7F77-29F8-49F1-A8DC-2A4F935454FC}" type="presParOf" srcId="{A0C239B0-0BB4-4673-9A1A-5F68225B865B}" destId="{32977697-F96B-46EC-91F7-FB513D595CAC}" srcOrd="4" destOrd="0" presId="urn:microsoft.com/office/officeart/2005/8/layout/hierarchy1"/>
    <dgm:cxn modelId="{6C4B8916-0BD9-404C-A975-4D69455D3741}" type="presParOf" srcId="{A0C239B0-0BB4-4673-9A1A-5F68225B865B}" destId="{97820654-9977-4E42-A927-4ADE756B8F9A}" srcOrd="5" destOrd="0" presId="urn:microsoft.com/office/officeart/2005/8/layout/hierarchy1"/>
    <dgm:cxn modelId="{8AC60CEA-68FB-4A8E-A297-4954879F0932}" type="presParOf" srcId="{97820654-9977-4E42-A927-4ADE756B8F9A}" destId="{F07E0F34-E537-4064-9CC3-64A5B62C92B8}" srcOrd="0" destOrd="0" presId="urn:microsoft.com/office/officeart/2005/8/layout/hierarchy1"/>
    <dgm:cxn modelId="{860C5A0E-078E-4384-B2D6-0D6CD5AD96DC}" type="presParOf" srcId="{F07E0F34-E537-4064-9CC3-64A5B62C92B8}" destId="{C3FD6B7A-123C-449B-AF54-96CEAD27FC0B}" srcOrd="0" destOrd="0" presId="urn:microsoft.com/office/officeart/2005/8/layout/hierarchy1"/>
    <dgm:cxn modelId="{4454FC78-D3AE-42AB-9F10-3624B3C8D8A1}" type="presParOf" srcId="{F07E0F34-E537-4064-9CC3-64A5B62C92B8}" destId="{40DAD066-A3BD-43E9-BC18-BDFE5DD0869B}" srcOrd="1" destOrd="0" presId="urn:microsoft.com/office/officeart/2005/8/layout/hierarchy1"/>
    <dgm:cxn modelId="{2B31D93C-8437-4A80-9EF7-F7EE8C1BDF74}" type="presParOf" srcId="{97820654-9977-4E42-A927-4ADE756B8F9A}" destId="{2C43DD83-5BA9-4DEA-BABA-FBD4EB00F598}" srcOrd="1" destOrd="0" presId="urn:microsoft.com/office/officeart/2005/8/layout/hierarchy1"/>
    <dgm:cxn modelId="{A4751640-15D7-4364-B4D1-F10F419AB3A2}" type="presParOf" srcId="{A0C239B0-0BB4-4673-9A1A-5F68225B865B}" destId="{E33BC9CE-6F80-48A4-9DD9-25B8B529C2DF}" srcOrd="6" destOrd="0" presId="urn:microsoft.com/office/officeart/2005/8/layout/hierarchy1"/>
    <dgm:cxn modelId="{8C106104-6F43-4A4E-B84D-ACC5156DE40C}" type="presParOf" srcId="{A0C239B0-0BB4-4673-9A1A-5F68225B865B}" destId="{61D8B18E-9CBA-4625-AE32-C5250E2BC3CC}" srcOrd="7" destOrd="0" presId="urn:microsoft.com/office/officeart/2005/8/layout/hierarchy1"/>
    <dgm:cxn modelId="{B18F9E85-189B-4D0D-8648-9C16FC8D5AA8}" type="presParOf" srcId="{61D8B18E-9CBA-4625-AE32-C5250E2BC3CC}" destId="{EB8F22C1-5DF4-4CF3-8113-AA19089BFF7D}" srcOrd="0" destOrd="0" presId="urn:microsoft.com/office/officeart/2005/8/layout/hierarchy1"/>
    <dgm:cxn modelId="{D8A30917-9B63-4412-9E73-ED2C7AABCB02}" type="presParOf" srcId="{EB8F22C1-5DF4-4CF3-8113-AA19089BFF7D}" destId="{3E6FCA93-8390-4F4F-8B1B-AF97A18A38C5}" srcOrd="0" destOrd="0" presId="urn:microsoft.com/office/officeart/2005/8/layout/hierarchy1"/>
    <dgm:cxn modelId="{BAC31AE2-6829-4CA8-8EDE-41103EF5BA0F}" type="presParOf" srcId="{EB8F22C1-5DF4-4CF3-8113-AA19089BFF7D}" destId="{7AC74960-3CF7-4665-919D-550FD7B65B6F}" srcOrd="1" destOrd="0" presId="urn:microsoft.com/office/officeart/2005/8/layout/hierarchy1"/>
    <dgm:cxn modelId="{3D967836-D44A-464B-B06D-5C13F35BB9BF}" type="presParOf" srcId="{61D8B18E-9CBA-4625-AE32-C5250E2BC3CC}" destId="{9D1E12FA-E427-475E-82CF-270705483C62}" srcOrd="1" destOrd="0" presId="urn:microsoft.com/office/officeart/2005/8/layout/hierarchy1"/>
    <dgm:cxn modelId="{07DEB1D8-93E7-4F52-8195-BE6063B8F119}" type="presParOf" srcId="{A0C239B0-0BB4-4673-9A1A-5F68225B865B}" destId="{0E0B3B18-AC9C-40FC-B23F-8D0062E0AD4E}" srcOrd="8" destOrd="0" presId="urn:microsoft.com/office/officeart/2005/8/layout/hierarchy1"/>
    <dgm:cxn modelId="{D967ED52-788E-42BB-A148-9BECD3575D04}" type="presParOf" srcId="{A0C239B0-0BB4-4673-9A1A-5F68225B865B}" destId="{FDF949CB-2138-48D4-B481-E8AE81F9A88E}" srcOrd="9" destOrd="0" presId="urn:microsoft.com/office/officeart/2005/8/layout/hierarchy1"/>
    <dgm:cxn modelId="{4E01038D-A9C7-4450-971B-F8C9C0A4EFD0}" type="presParOf" srcId="{FDF949CB-2138-48D4-B481-E8AE81F9A88E}" destId="{65F94E55-D839-4B43-9736-1B46D37323AF}" srcOrd="0" destOrd="0" presId="urn:microsoft.com/office/officeart/2005/8/layout/hierarchy1"/>
    <dgm:cxn modelId="{C523BECF-2699-4AF0-BA2F-5330F2009BDA}" type="presParOf" srcId="{65F94E55-D839-4B43-9736-1B46D37323AF}" destId="{51E8C178-AA5F-40E2-9A8B-7F7F5238E942}" srcOrd="0" destOrd="0" presId="urn:microsoft.com/office/officeart/2005/8/layout/hierarchy1"/>
    <dgm:cxn modelId="{9ED20F89-EF1D-4271-A923-26E0ADAC5C7D}" type="presParOf" srcId="{65F94E55-D839-4B43-9736-1B46D37323AF}" destId="{A23DB7B3-932D-49E0-82C6-233D0FA94424}" srcOrd="1" destOrd="0" presId="urn:microsoft.com/office/officeart/2005/8/layout/hierarchy1"/>
    <dgm:cxn modelId="{A08404B7-E1A4-4C7C-B0AA-EE1164AF6908}" type="presParOf" srcId="{FDF949CB-2138-48D4-B481-E8AE81F9A88E}" destId="{47FB9060-957B-4E9D-99F8-6D2400EA85E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B5FCFF-0A1D-4087-9342-74C25A4ECB0B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9520DEB-FBC4-4A9C-B9B0-E10A694F006A}">
      <dgm:prSet/>
      <dgm:spPr/>
      <dgm:t>
        <a:bodyPr/>
        <a:lstStyle/>
        <a:p>
          <a:r>
            <a:rPr lang="hu-HU"/>
            <a:t>Minden balesetet és rosszullétet haladéktalanul jelenteni a közvetlen felettesének.</a:t>
          </a:r>
          <a:endParaRPr lang="en-US"/>
        </a:p>
      </dgm:t>
    </dgm:pt>
    <dgm:pt modelId="{E669EC2F-2322-44EA-9BCB-33B37E8F4B88}" type="parTrans" cxnId="{BF2DD0DC-6595-4387-B1E1-96E4F08F2994}">
      <dgm:prSet/>
      <dgm:spPr/>
      <dgm:t>
        <a:bodyPr/>
        <a:lstStyle/>
        <a:p>
          <a:endParaRPr lang="en-US"/>
        </a:p>
      </dgm:t>
    </dgm:pt>
    <dgm:pt modelId="{570AF527-12F5-4892-9B23-8E5F686FFE16}" type="sibTrans" cxnId="{BF2DD0DC-6595-4387-B1E1-96E4F08F2994}">
      <dgm:prSet/>
      <dgm:spPr/>
      <dgm:t>
        <a:bodyPr/>
        <a:lstStyle/>
        <a:p>
          <a:endParaRPr lang="en-US"/>
        </a:p>
      </dgm:t>
    </dgm:pt>
    <dgm:pt modelId="{AEF96160-2866-40F8-A7FC-5595A92F7D6A}">
      <dgm:prSet/>
      <dgm:spPr/>
      <dgm:t>
        <a:bodyPr/>
        <a:lstStyle/>
        <a:p>
          <a:r>
            <a:rPr lang="hu-HU"/>
            <a:t>Részt venni a munkavédelmi, valamint a szakmai és gyakorlati ismereteket nyújtó oktatásokon.</a:t>
          </a:r>
          <a:endParaRPr lang="en-US"/>
        </a:p>
      </dgm:t>
    </dgm:pt>
    <dgm:pt modelId="{E56462F4-EF99-46BA-8836-6A97D75A3F06}" type="parTrans" cxnId="{4597D446-C6B9-4488-89D1-F0A9318746F4}">
      <dgm:prSet/>
      <dgm:spPr/>
      <dgm:t>
        <a:bodyPr/>
        <a:lstStyle/>
        <a:p>
          <a:endParaRPr lang="en-US"/>
        </a:p>
      </dgm:t>
    </dgm:pt>
    <dgm:pt modelId="{610ECD8C-4B5F-4FDF-9187-269E724B6FA7}" type="sibTrans" cxnId="{4597D446-C6B9-4488-89D1-F0A9318746F4}">
      <dgm:prSet/>
      <dgm:spPr/>
      <dgm:t>
        <a:bodyPr/>
        <a:lstStyle/>
        <a:p>
          <a:endParaRPr lang="en-US"/>
        </a:p>
      </dgm:t>
    </dgm:pt>
    <dgm:pt modelId="{91F99605-D9BC-44F5-9647-1C869E39ACCF}">
      <dgm:prSet/>
      <dgm:spPr/>
      <dgm:t>
        <a:bodyPr/>
        <a:lstStyle/>
        <a:p>
          <a:r>
            <a:rPr lang="hu-HU"/>
            <a:t>Megjelenni az előzetes és időszakos munkaköri orvosi vizsgálatokon.</a:t>
          </a:r>
          <a:endParaRPr lang="en-US"/>
        </a:p>
      </dgm:t>
    </dgm:pt>
    <dgm:pt modelId="{0D40A7A3-0061-4B57-9DE2-838E8C55BF29}" type="parTrans" cxnId="{24F63E1A-3777-4B57-9384-8C8448BC70AB}">
      <dgm:prSet/>
      <dgm:spPr/>
      <dgm:t>
        <a:bodyPr/>
        <a:lstStyle/>
        <a:p>
          <a:endParaRPr lang="en-US"/>
        </a:p>
      </dgm:t>
    </dgm:pt>
    <dgm:pt modelId="{1F71238D-6AA1-4278-B7CA-D3AEE2B8B08F}" type="sibTrans" cxnId="{24F63E1A-3777-4B57-9384-8C8448BC70AB}">
      <dgm:prSet/>
      <dgm:spPr/>
      <dgm:t>
        <a:bodyPr/>
        <a:lstStyle/>
        <a:p>
          <a:endParaRPr lang="en-US"/>
        </a:p>
      </dgm:t>
    </dgm:pt>
    <dgm:pt modelId="{A41571CC-CDF3-4295-BCFB-EEB77182092D}">
      <dgm:prSet/>
      <dgm:spPr/>
      <dgm:t>
        <a:bodyPr/>
        <a:lstStyle/>
        <a:p>
          <a:r>
            <a:rPr lang="hu-HU"/>
            <a:t>Viselni a részére biztosított egyéni védőfelszerelést.</a:t>
          </a:r>
          <a:endParaRPr lang="en-US"/>
        </a:p>
      </dgm:t>
    </dgm:pt>
    <dgm:pt modelId="{42D0F696-74D0-47BA-8076-FA64A5CB42C7}" type="parTrans" cxnId="{AC0C0E52-3EFC-410C-B4DD-F137F6B19671}">
      <dgm:prSet/>
      <dgm:spPr/>
      <dgm:t>
        <a:bodyPr/>
        <a:lstStyle/>
        <a:p>
          <a:endParaRPr lang="en-US"/>
        </a:p>
      </dgm:t>
    </dgm:pt>
    <dgm:pt modelId="{98014EEC-4510-4DE9-BDD7-F9ABEF381E7C}" type="sibTrans" cxnId="{AC0C0E52-3EFC-410C-B4DD-F137F6B19671}">
      <dgm:prSet/>
      <dgm:spPr/>
      <dgm:t>
        <a:bodyPr/>
        <a:lstStyle/>
        <a:p>
          <a:endParaRPr lang="en-US"/>
        </a:p>
      </dgm:t>
    </dgm:pt>
    <dgm:pt modelId="{12C50FAD-89D8-40F2-8011-979F25AC3128}">
      <dgm:prSet/>
      <dgm:spPr/>
      <dgm:t>
        <a:bodyPr/>
        <a:lstStyle/>
        <a:p>
          <a:r>
            <a:rPr lang="hu-HU"/>
            <a:t>Ellenőrizni a közvetlen munkahelyének, és a munkaeszközének, az egészséget nem veszélyeztető</a:t>
          </a:r>
          <a:endParaRPr lang="en-US"/>
        </a:p>
      </dgm:t>
    </dgm:pt>
    <dgm:pt modelId="{1853AFE4-83E3-4592-BA2F-E6499BD78B84}" type="parTrans" cxnId="{248006A9-D0B4-45A6-97DF-4987ED9B74C8}">
      <dgm:prSet/>
      <dgm:spPr/>
      <dgm:t>
        <a:bodyPr/>
        <a:lstStyle/>
        <a:p>
          <a:endParaRPr lang="en-US"/>
        </a:p>
      </dgm:t>
    </dgm:pt>
    <dgm:pt modelId="{ECFC3C01-346D-4ADB-8351-5999B77FB767}" type="sibTrans" cxnId="{248006A9-D0B4-45A6-97DF-4987ED9B74C8}">
      <dgm:prSet/>
      <dgm:spPr/>
      <dgm:t>
        <a:bodyPr/>
        <a:lstStyle/>
        <a:p>
          <a:endParaRPr lang="en-US"/>
        </a:p>
      </dgm:t>
    </dgm:pt>
    <dgm:pt modelId="{262EE3D9-8478-4403-B9A7-4CE9E1240EB5}">
      <dgm:prSet/>
      <dgm:spPr/>
      <dgm:t>
        <a:bodyPr/>
        <a:lstStyle/>
        <a:p>
          <a:r>
            <a:rPr lang="hu-HU"/>
            <a:t>biztonságos, állapotát.</a:t>
          </a:r>
          <a:endParaRPr lang="en-US"/>
        </a:p>
      </dgm:t>
    </dgm:pt>
    <dgm:pt modelId="{C320B15A-74AD-40CD-B5BD-8D9A183F4F23}" type="parTrans" cxnId="{2763E4B1-5140-4D87-9931-BB2B799B82EA}">
      <dgm:prSet/>
      <dgm:spPr/>
      <dgm:t>
        <a:bodyPr/>
        <a:lstStyle/>
        <a:p>
          <a:endParaRPr lang="en-US"/>
        </a:p>
      </dgm:t>
    </dgm:pt>
    <dgm:pt modelId="{E7BBBD1F-C885-44DF-8F9A-877D62BE9E83}" type="sibTrans" cxnId="{2763E4B1-5140-4D87-9931-BB2B799B82EA}">
      <dgm:prSet/>
      <dgm:spPr/>
      <dgm:t>
        <a:bodyPr/>
        <a:lstStyle/>
        <a:p>
          <a:endParaRPr lang="en-US"/>
        </a:p>
      </dgm:t>
    </dgm:pt>
    <dgm:pt modelId="{2BC2B94A-FA4D-42A7-AA07-DB2047BC7336}">
      <dgm:prSet/>
      <dgm:spPr/>
      <dgm:t>
        <a:bodyPr/>
        <a:lstStyle/>
        <a:p>
          <a:r>
            <a:rPr lang="hu-HU"/>
            <a:t>Betartani a munkautasításokat, valamint a intézmény egyéb, szóbeli illetve írásos utasításait.</a:t>
          </a:r>
          <a:endParaRPr lang="en-US"/>
        </a:p>
      </dgm:t>
    </dgm:pt>
    <dgm:pt modelId="{0E7B4E5E-2CD4-437C-9295-D2B3E486B549}" type="parTrans" cxnId="{78205314-BC1B-485E-B17C-4028233E4F25}">
      <dgm:prSet/>
      <dgm:spPr/>
      <dgm:t>
        <a:bodyPr/>
        <a:lstStyle/>
        <a:p>
          <a:endParaRPr lang="en-US"/>
        </a:p>
      </dgm:t>
    </dgm:pt>
    <dgm:pt modelId="{9CF03E12-D15E-4183-B655-0E8BE722FE18}" type="sibTrans" cxnId="{78205314-BC1B-485E-B17C-4028233E4F25}">
      <dgm:prSet/>
      <dgm:spPr/>
      <dgm:t>
        <a:bodyPr/>
        <a:lstStyle/>
        <a:p>
          <a:endParaRPr lang="en-US"/>
        </a:p>
      </dgm:t>
    </dgm:pt>
    <dgm:pt modelId="{9C255831-0A0B-465C-A63A-E14255870FB5}">
      <dgm:prSet/>
      <dgm:spPr/>
      <dgm:t>
        <a:bodyPr/>
        <a:lstStyle/>
        <a:p>
          <a:r>
            <a:rPr lang="hu-HU"/>
            <a:t>Jelenteni a közvetlen vezetőjének minden olyan veszélyt, veszélyhelyzetet, amelyet felismer, vagy tudomására jut.</a:t>
          </a:r>
          <a:endParaRPr lang="en-US"/>
        </a:p>
      </dgm:t>
    </dgm:pt>
    <dgm:pt modelId="{2CECB628-008B-4C6C-805F-6FA0E417F56F}" type="parTrans" cxnId="{A71F8576-1D36-437B-9F3A-2EF059297661}">
      <dgm:prSet/>
      <dgm:spPr/>
      <dgm:t>
        <a:bodyPr/>
        <a:lstStyle/>
        <a:p>
          <a:endParaRPr lang="en-US"/>
        </a:p>
      </dgm:t>
    </dgm:pt>
    <dgm:pt modelId="{166E6CB3-DF45-4CB6-8308-16EDA5429B54}" type="sibTrans" cxnId="{A71F8576-1D36-437B-9F3A-2EF059297661}">
      <dgm:prSet/>
      <dgm:spPr/>
      <dgm:t>
        <a:bodyPr/>
        <a:lstStyle/>
        <a:p>
          <a:endParaRPr lang="en-US"/>
        </a:p>
      </dgm:t>
    </dgm:pt>
    <dgm:pt modelId="{4085B23F-8015-4534-9F52-BE68B52BCC17}" type="pres">
      <dgm:prSet presAssocID="{88B5FCFF-0A1D-4087-9342-74C25A4ECB0B}" presName="Name0" presStyleCnt="0">
        <dgm:presLayoutVars>
          <dgm:dir/>
          <dgm:resizeHandles val="exact"/>
        </dgm:presLayoutVars>
      </dgm:prSet>
      <dgm:spPr/>
    </dgm:pt>
    <dgm:pt modelId="{64134DD6-BBAD-412A-A9DD-4E26B253B6B5}" type="pres">
      <dgm:prSet presAssocID="{A9520DEB-FBC4-4A9C-B9B0-E10A694F006A}" presName="node" presStyleLbl="node1" presStyleIdx="0" presStyleCnt="8">
        <dgm:presLayoutVars>
          <dgm:bulletEnabled val="1"/>
        </dgm:presLayoutVars>
      </dgm:prSet>
      <dgm:spPr/>
    </dgm:pt>
    <dgm:pt modelId="{AD729D64-ECEF-4FAB-8F73-9CAB3BCC2DEE}" type="pres">
      <dgm:prSet presAssocID="{570AF527-12F5-4892-9B23-8E5F686FFE16}" presName="sibTrans" presStyleLbl="sibTrans1D1" presStyleIdx="0" presStyleCnt="7"/>
      <dgm:spPr/>
    </dgm:pt>
    <dgm:pt modelId="{75CE7D3D-D838-449D-82F9-96B6DEF2C54C}" type="pres">
      <dgm:prSet presAssocID="{570AF527-12F5-4892-9B23-8E5F686FFE16}" presName="connectorText" presStyleLbl="sibTrans1D1" presStyleIdx="0" presStyleCnt="7"/>
      <dgm:spPr/>
    </dgm:pt>
    <dgm:pt modelId="{0284478A-7980-42FB-9377-0B1F63BF1EBD}" type="pres">
      <dgm:prSet presAssocID="{AEF96160-2866-40F8-A7FC-5595A92F7D6A}" presName="node" presStyleLbl="node1" presStyleIdx="1" presStyleCnt="8">
        <dgm:presLayoutVars>
          <dgm:bulletEnabled val="1"/>
        </dgm:presLayoutVars>
      </dgm:prSet>
      <dgm:spPr/>
    </dgm:pt>
    <dgm:pt modelId="{59F37AE5-BDBD-4B55-BAFB-F32138FD71D4}" type="pres">
      <dgm:prSet presAssocID="{610ECD8C-4B5F-4FDF-9187-269E724B6FA7}" presName="sibTrans" presStyleLbl="sibTrans1D1" presStyleIdx="1" presStyleCnt="7"/>
      <dgm:spPr/>
    </dgm:pt>
    <dgm:pt modelId="{162CA2D7-FB18-4C3F-A82E-621265473B5F}" type="pres">
      <dgm:prSet presAssocID="{610ECD8C-4B5F-4FDF-9187-269E724B6FA7}" presName="connectorText" presStyleLbl="sibTrans1D1" presStyleIdx="1" presStyleCnt="7"/>
      <dgm:spPr/>
    </dgm:pt>
    <dgm:pt modelId="{63A6CCAF-B4CC-4D09-A330-BA249C8A4A65}" type="pres">
      <dgm:prSet presAssocID="{91F99605-D9BC-44F5-9647-1C869E39ACCF}" presName="node" presStyleLbl="node1" presStyleIdx="2" presStyleCnt="8">
        <dgm:presLayoutVars>
          <dgm:bulletEnabled val="1"/>
        </dgm:presLayoutVars>
      </dgm:prSet>
      <dgm:spPr/>
    </dgm:pt>
    <dgm:pt modelId="{AC6B7C1F-5932-4EE0-88B6-98E5307A5E5C}" type="pres">
      <dgm:prSet presAssocID="{1F71238D-6AA1-4278-B7CA-D3AEE2B8B08F}" presName="sibTrans" presStyleLbl="sibTrans1D1" presStyleIdx="2" presStyleCnt="7"/>
      <dgm:spPr/>
    </dgm:pt>
    <dgm:pt modelId="{F879CD92-3190-46BA-8F47-8AA6FEE837D6}" type="pres">
      <dgm:prSet presAssocID="{1F71238D-6AA1-4278-B7CA-D3AEE2B8B08F}" presName="connectorText" presStyleLbl="sibTrans1D1" presStyleIdx="2" presStyleCnt="7"/>
      <dgm:spPr/>
    </dgm:pt>
    <dgm:pt modelId="{078DA895-3660-4985-BAA2-0577A1790A4D}" type="pres">
      <dgm:prSet presAssocID="{A41571CC-CDF3-4295-BCFB-EEB77182092D}" presName="node" presStyleLbl="node1" presStyleIdx="3" presStyleCnt="8">
        <dgm:presLayoutVars>
          <dgm:bulletEnabled val="1"/>
        </dgm:presLayoutVars>
      </dgm:prSet>
      <dgm:spPr/>
    </dgm:pt>
    <dgm:pt modelId="{825BEE28-CC46-4D67-8CB8-5C2EDD64E13B}" type="pres">
      <dgm:prSet presAssocID="{98014EEC-4510-4DE9-BDD7-F9ABEF381E7C}" presName="sibTrans" presStyleLbl="sibTrans1D1" presStyleIdx="3" presStyleCnt="7"/>
      <dgm:spPr/>
    </dgm:pt>
    <dgm:pt modelId="{11ABFB84-4105-4638-AAAB-7315F4C9DE5E}" type="pres">
      <dgm:prSet presAssocID="{98014EEC-4510-4DE9-BDD7-F9ABEF381E7C}" presName="connectorText" presStyleLbl="sibTrans1D1" presStyleIdx="3" presStyleCnt="7"/>
      <dgm:spPr/>
    </dgm:pt>
    <dgm:pt modelId="{2F756D1F-D6D1-484A-A426-96EA52F442A4}" type="pres">
      <dgm:prSet presAssocID="{12C50FAD-89D8-40F2-8011-979F25AC3128}" presName="node" presStyleLbl="node1" presStyleIdx="4" presStyleCnt="8">
        <dgm:presLayoutVars>
          <dgm:bulletEnabled val="1"/>
        </dgm:presLayoutVars>
      </dgm:prSet>
      <dgm:spPr/>
    </dgm:pt>
    <dgm:pt modelId="{F6E644EA-9412-4634-A125-F69E0E71627D}" type="pres">
      <dgm:prSet presAssocID="{ECFC3C01-346D-4ADB-8351-5999B77FB767}" presName="sibTrans" presStyleLbl="sibTrans1D1" presStyleIdx="4" presStyleCnt="7"/>
      <dgm:spPr/>
    </dgm:pt>
    <dgm:pt modelId="{53641EE1-440E-4293-8CB6-B533337530AB}" type="pres">
      <dgm:prSet presAssocID="{ECFC3C01-346D-4ADB-8351-5999B77FB767}" presName="connectorText" presStyleLbl="sibTrans1D1" presStyleIdx="4" presStyleCnt="7"/>
      <dgm:spPr/>
    </dgm:pt>
    <dgm:pt modelId="{421E5EAF-7EA9-4064-B67B-12F6D4D2E874}" type="pres">
      <dgm:prSet presAssocID="{262EE3D9-8478-4403-B9A7-4CE9E1240EB5}" presName="node" presStyleLbl="node1" presStyleIdx="5" presStyleCnt="8">
        <dgm:presLayoutVars>
          <dgm:bulletEnabled val="1"/>
        </dgm:presLayoutVars>
      </dgm:prSet>
      <dgm:spPr/>
    </dgm:pt>
    <dgm:pt modelId="{D4CEC3FC-EC40-4C12-B6BE-C24E30FD1B0E}" type="pres">
      <dgm:prSet presAssocID="{E7BBBD1F-C885-44DF-8F9A-877D62BE9E83}" presName="sibTrans" presStyleLbl="sibTrans1D1" presStyleIdx="5" presStyleCnt="7"/>
      <dgm:spPr/>
    </dgm:pt>
    <dgm:pt modelId="{DF377A2A-C471-4783-9690-E976C5C59D22}" type="pres">
      <dgm:prSet presAssocID="{E7BBBD1F-C885-44DF-8F9A-877D62BE9E83}" presName="connectorText" presStyleLbl="sibTrans1D1" presStyleIdx="5" presStyleCnt="7"/>
      <dgm:spPr/>
    </dgm:pt>
    <dgm:pt modelId="{0730B39F-7B8C-4F29-9A1F-1E99DC5BEBDA}" type="pres">
      <dgm:prSet presAssocID="{2BC2B94A-FA4D-42A7-AA07-DB2047BC7336}" presName="node" presStyleLbl="node1" presStyleIdx="6" presStyleCnt="8">
        <dgm:presLayoutVars>
          <dgm:bulletEnabled val="1"/>
        </dgm:presLayoutVars>
      </dgm:prSet>
      <dgm:spPr/>
    </dgm:pt>
    <dgm:pt modelId="{D1619BD3-9067-4C0B-9EBC-6D0B93F6BED0}" type="pres">
      <dgm:prSet presAssocID="{9CF03E12-D15E-4183-B655-0E8BE722FE18}" presName="sibTrans" presStyleLbl="sibTrans1D1" presStyleIdx="6" presStyleCnt="7"/>
      <dgm:spPr/>
    </dgm:pt>
    <dgm:pt modelId="{909A54AF-660F-4491-8A76-D076C6BAF914}" type="pres">
      <dgm:prSet presAssocID="{9CF03E12-D15E-4183-B655-0E8BE722FE18}" presName="connectorText" presStyleLbl="sibTrans1D1" presStyleIdx="6" presStyleCnt="7"/>
      <dgm:spPr/>
    </dgm:pt>
    <dgm:pt modelId="{0F3E7E8B-A9A7-46F2-A53D-63004C50BBC4}" type="pres">
      <dgm:prSet presAssocID="{9C255831-0A0B-465C-A63A-E14255870FB5}" presName="node" presStyleLbl="node1" presStyleIdx="7" presStyleCnt="8">
        <dgm:presLayoutVars>
          <dgm:bulletEnabled val="1"/>
        </dgm:presLayoutVars>
      </dgm:prSet>
      <dgm:spPr/>
    </dgm:pt>
  </dgm:ptLst>
  <dgm:cxnLst>
    <dgm:cxn modelId="{3E958A01-8F14-4299-81A7-5B4C2C5D7E3B}" type="presOf" srcId="{9C255831-0A0B-465C-A63A-E14255870FB5}" destId="{0F3E7E8B-A9A7-46F2-A53D-63004C50BBC4}" srcOrd="0" destOrd="0" presId="urn:microsoft.com/office/officeart/2016/7/layout/RepeatingBendingProcessNew"/>
    <dgm:cxn modelId="{E81A5D03-95BC-469B-95A1-5EC1A9F582AA}" type="presOf" srcId="{ECFC3C01-346D-4ADB-8351-5999B77FB767}" destId="{F6E644EA-9412-4634-A125-F69E0E71627D}" srcOrd="0" destOrd="0" presId="urn:microsoft.com/office/officeart/2016/7/layout/RepeatingBendingProcessNew"/>
    <dgm:cxn modelId="{39D0BC06-E52E-463F-98A9-29D47A1B9ECA}" type="presOf" srcId="{610ECD8C-4B5F-4FDF-9187-269E724B6FA7}" destId="{59F37AE5-BDBD-4B55-BAFB-F32138FD71D4}" srcOrd="0" destOrd="0" presId="urn:microsoft.com/office/officeart/2016/7/layout/RepeatingBendingProcessNew"/>
    <dgm:cxn modelId="{DBB91D09-D057-4EA2-BE6C-70F749E28CD8}" type="presOf" srcId="{E7BBBD1F-C885-44DF-8F9A-877D62BE9E83}" destId="{DF377A2A-C471-4783-9690-E976C5C59D22}" srcOrd="1" destOrd="0" presId="urn:microsoft.com/office/officeart/2016/7/layout/RepeatingBendingProcessNew"/>
    <dgm:cxn modelId="{02001412-1429-4FE5-BE34-4824219374A5}" type="presOf" srcId="{9CF03E12-D15E-4183-B655-0E8BE722FE18}" destId="{D1619BD3-9067-4C0B-9EBC-6D0B93F6BED0}" srcOrd="0" destOrd="0" presId="urn:microsoft.com/office/officeart/2016/7/layout/RepeatingBendingProcessNew"/>
    <dgm:cxn modelId="{78205314-BC1B-485E-B17C-4028233E4F25}" srcId="{88B5FCFF-0A1D-4087-9342-74C25A4ECB0B}" destId="{2BC2B94A-FA4D-42A7-AA07-DB2047BC7336}" srcOrd="6" destOrd="0" parTransId="{0E7B4E5E-2CD4-437C-9295-D2B3E486B549}" sibTransId="{9CF03E12-D15E-4183-B655-0E8BE722FE18}"/>
    <dgm:cxn modelId="{24F63E1A-3777-4B57-9384-8C8448BC70AB}" srcId="{88B5FCFF-0A1D-4087-9342-74C25A4ECB0B}" destId="{91F99605-D9BC-44F5-9647-1C869E39ACCF}" srcOrd="2" destOrd="0" parTransId="{0D40A7A3-0061-4B57-9DE2-838E8C55BF29}" sibTransId="{1F71238D-6AA1-4278-B7CA-D3AEE2B8B08F}"/>
    <dgm:cxn modelId="{3787DF1B-1766-46E4-BA9F-D3417BD355ED}" type="presOf" srcId="{262EE3D9-8478-4403-B9A7-4CE9E1240EB5}" destId="{421E5EAF-7EA9-4064-B67B-12F6D4D2E874}" srcOrd="0" destOrd="0" presId="urn:microsoft.com/office/officeart/2016/7/layout/RepeatingBendingProcessNew"/>
    <dgm:cxn modelId="{7A108329-4061-43E2-AF90-633B67C2358E}" type="presOf" srcId="{88B5FCFF-0A1D-4087-9342-74C25A4ECB0B}" destId="{4085B23F-8015-4534-9F52-BE68B52BCC17}" srcOrd="0" destOrd="0" presId="urn:microsoft.com/office/officeart/2016/7/layout/RepeatingBendingProcessNew"/>
    <dgm:cxn modelId="{313D8736-35B2-47BC-99F1-FB7E05811144}" type="presOf" srcId="{2BC2B94A-FA4D-42A7-AA07-DB2047BC7336}" destId="{0730B39F-7B8C-4F29-9A1F-1E99DC5BEBDA}" srcOrd="0" destOrd="0" presId="urn:microsoft.com/office/officeart/2016/7/layout/RepeatingBendingProcessNew"/>
    <dgm:cxn modelId="{2C719E5E-657F-4F9B-8A42-D91A3E2ECEF1}" type="presOf" srcId="{91F99605-D9BC-44F5-9647-1C869E39ACCF}" destId="{63A6CCAF-B4CC-4D09-A330-BA249C8A4A65}" srcOrd="0" destOrd="0" presId="urn:microsoft.com/office/officeart/2016/7/layout/RepeatingBendingProcessNew"/>
    <dgm:cxn modelId="{B9A62864-1C33-4B20-9230-6DF0503A107F}" type="presOf" srcId="{AEF96160-2866-40F8-A7FC-5595A92F7D6A}" destId="{0284478A-7980-42FB-9377-0B1F63BF1EBD}" srcOrd="0" destOrd="0" presId="urn:microsoft.com/office/officeart/2016/7/layout/RepeatingBendingProcessNew"/>
    <dgm:cxn modelId="{77D18544-5B41-43C4-9D89-2EDB5AEE28CC}" type="presOf" srcId="{98014EEC-4510-4DE9-BDD7-F9ABEF381E7C}" destId="{11ABFB84-4105-4638-AAAB-7315F4C9DE5E}" srcOrd="1" destOrd="0" presId="urn:microsoft.com/office/officeart/2016/7/layout/RepeatingBendingProcessNew"/>
    <dgm:cxn modelId="{4597D446-C6B9-4488-89D1-F0A9318746F4}" srcId="{88B5FCFF-0A1D-4087-9342-74C25A4ECB0B}" destId="{AEF96160-2866-40F8-A7FC-5595A92F7D6A}" srcOrd="1" destOrd="0" parTransId="{E56462F4-EF99-46BA-8836-6A97D75A3F06}" sibTransId="{610ECD8C-4B5F-4FDF-9187-269E724B6FA7}"/>
    <dgm:cxn modelId="{AC0C0E52-3EFC-410C-B4DD-F137F6B19671}" srcId="{88B5FCFF-0A1D-4087-9342-74C25A4ECB0B}" destId="{A41571CC-CDF3-4295-BCFB-EEB77182092D}" srcOrd="3" destOrd="0" parTransId="{42D0F696-74D0-47BA-8076-FA64A5CB42C7}" sibTransId="{98014EEC-4510-4DE9-BDD7-F9ABEF381E7C}"/>
    <dgm:cxn modelId="{75060576-9444-4A53-8862-A62867E687FD}" type="presOf" srcId="{570AF527-12F5-4892-9B23-8E5F686FFE16}" destId="{75CE7D3D-D838-449D-82F9-96B6DEF2C54C}" srcOrd="1" destOrd="0" presId="urn:microsoft.com/office/officeart/2016/7/layout/RepeatingBendingProcessNew"/>
    <dgm:cxn modelId="{A71F8576-1D36-437B-9F3A-2EF059297661}" srcId="{88B5FCFF-0A1D-4087-9342-74C25A4ECB0B}" destId="{9C255831-0A0B-465C-A63A-E14255870FB5}" srcOrd="7" destOrd="0" parTransId="{2CECB628-008B-4C6C-805F-6FA0E417F56F}" sibTransId="{166E6CB3-DF45-4CB6-8308-16EDA5429B54}"/>
    <dgm:cxn modelId="{925D4077-080D-4323-AFA9-C46E507C5C5C}" type="presOf" srcId="{1F71238D-6AA1-4278-B7CA-D3AEE2B8B08F}" destId="{AC6B7C1F-5932-4EE0-88B6-98E5307A5E5C}" srcOrd="0" destOrd="0" presId="urn:microsoft.com/office/officeart/2016/7/layout/RepeatingBendingProcessNew"/>
    <dgm:cxn modelId="{8273457A-767E-4DB5-A7D2-4EE4097234C8}" type="presOf" srcId="{98014EEC-4510-4DE9-BDD7-F9ABEF381E7C}" destId="{825BEE28-CC46-4D67-8CB8-5C2EDD64E13B}" srcOrd="0" destOrd="0" presId="urn:microsoft.com/office/officeart/2016/7/layout/RepeatingBendingProcessNew"/>
    <dgm:cxn modelId="{F3558AA4-0113-4E72-9118-9EF68E92EE51}" type="presOf" srcId="{A41571CC-CDF3-4295-BCFB-EEB77182092D}" destId="{078DA895-3660-4985-BAA2-0577A1790A4D}" srcOrd="0" destOrd="0" presId="urn:microsoft.com/office/officeart/2016/7/layout/RepeatingBendingProcessNew"/>
    <dgm:cxn modelId="{248006A9-D0B4-45A6-97DF-4987ED9B74C8}" srcId="{88B5FCFF-0A1D-4087-9342-74C25A4ECB0B}" destId="{12C50FAD-89D8-40F2-8011-979F25AC3128}" srcOrd="4" destOrd="0" parTransId="{1853AFE4-83E3-4592-BA2F-E6499BD78B84}" sibTransId="{ECFC3C01-346D-4ADB-8351-5999B77FB767}"/>
    <dgm:cxn modelId="{2763E4B1-5140-4D87-9931-BB2B799B82EA}" srcId="{88B5FCFF-0A1D-4087-9342-74C25A4ECB0B}" destId="{262EE3D9-8478-4403-B9A7-4CE9E1240EB5}" srcOrd="5" destOrd="0" parTransId="{C320B15A-74AD-40CD-B5BD-8D9A183F4F23}" sibTransId="{E7BBBD1F-C885-44DF-8F9A-877D62BE9E83}"/>
    <dgm:cxn modelId="{BE214AB3-80D8-416E-B601-A09BD6A786E4}" type="presOf" srcId="{12C50FAD-89D8-40F2-8011-979F25AC3128}" destId="{2F756D1F-D6D1-484A-A426-96EA52F442A4}" srcOrd="0" destOrd="0" presId="urn:microsoft.com/office/officeart/2016/7/layout/RepeatingBendingProcessNew"/>
    <dgm:cxn modelId="{4EE6BAB8-937D-41EF-BD90-12C73C247097}" type="presOf" srcId="{610ECD8C-4B5F-4FDF-9187-269E724B6FA7}" destId="{162CA2D7-FB18-4C3F-A82E-621265473B5F}" srcOrd="1" destOrd="0" presId="urn:microsoft.com/office/officeart/2016/7/layout/RepeatingBendingProcessNew"/>
    <dgm:cxn modelId="{FB7ED5BF-5699-4FAF-B43D-2D83555E6276}" type="presOf" srcId="{1F71238D-6AA1-4278-B7CA-D3AEE2B8B08F}" destId="{F879CD92-3190-46BA-8F47-8AA6FEE837D6}" srcOrd="1" destOrd="0" presId="urn:microsoft.com/office/officeart/2016/7/layout/RepeatingBendingProcessNew"/>
    <dgm:cxn modelId="{3BB684CA-CC0B-4FDB-A56B-15E22E064BB2}" type="presOf" srcId="{570AF527-12F5-4892-9B23-8E5F686FFE16}" destId="{AD729D64-ECEF-4FAB-8F73-9CAB3BCC2DEE}" srcOrd="0" destOrd="0" presId="urn:microsoft.com/office/officeart/2016/7/layout/RepeatingBendingProcessNew"/>
    <dgm:cxn modelId="{4AC757D4-A9AF-4F39-AFFD-CD11886AD4FC}" type="presOf" srcId="{9CF03E12-D15E-4183-B655-0E8BE722FE18}" destId="{909A54AF-660F-4491-8A76-D076C6BAF914}" srcOrd="1" destOrd="0" presId="urn:microsoft.com/office/officeart/2016/7/layout/RepeatingBendingProcessNew"/>
    <dgm:cxn modelId="{45BCB1D7-A13D-4308-A742-FEBBCE93C649}" type="presOf" srcId="{A9520DEB-FBC4-4A9C-B9B0-E10A694F006A}" destId="{64134DD6-BBAD-412A-A9DD-4E26B253B6B5}" srcOrd="0" destOrd="0" presId="urn:microsoft.com/office/officeart/2016/7/layout/RepeatingBendingProcessNew"/>
    <dgm:cxn modelId="{BF2DD0DC-6595-4387-B1E1-96E4F08F2994}" srcId="{88B5FCFF-0A1D-4087-9342-74C25A4ECB0B}" destId="{A9520DEB-FBC4-4A9C-B9B0-E10A694F006A}" srcOrd="0" destOrd="0" parTransId="{E669EC2F-2322-44EA-9BCB-33B37E8F4B88}" sibTransId="{570AF527-12F5-4892-9B23-8E5F686FFE16}"/>
    <dgm:cxn modelId="{0A0627EB-4DD7-4680-8FCE-F5B0F636AE9C}" type="presOf" srcId="{ECFC3C01-346D-4ADB-8351-5999B77FB767}" destId="{53641EE1-440E-4293-8CB6-B533337530AB}" srcOrd="1" destOrd="0" presId="urn:microsoft.com/office/officeart/2016/7/layout/RepeatingBendingProcessNew"/>
    <dgm:cxn modelId="{708B5BEB-9DAF-44D6-A860-1CB5346493E2}" type="presOf" srcId="{E7BBBD1F-C885-44DF-8F9A-877D62BE9E83}" destId="{D4CEC3FC-EC40-4C12-B6BE-C24E30FD1B0E}" srcOrd="0" destOrd="0" presId="urn:microsoft.com/office/officeart/2016/7/layout/RepeatingBendingProcessNew"/>
    <dgm:cxn modelId="{79663F82-12B9-45B1-BFB0-725FC646E01C}" type="presParOf" srcId="{4085B23F-8015-4534-9F52-BE68B52BCC17}" destId="{64134DD6-BBAD-412A-A9DD-4E26B253B6B5}" srcOrd="0" destOrd="0" presId="urn:microsoft.com/office/officeart/2016/7/layout/RepeatingBendingProcessNew"/>
    <dgm:cxn modelId="{6A0CC2A9-057F-4C0E-A633-95C42012E87A}" type="presParOf" srcId="{4085B23F-8015-4534-9F52-BE68B52BCC17}" destId="{AD729D64-ECEF-4FAB-8F73-9CAB3BCC2DEE}" srcOrd="1" destOrd="0" presId="urn:microsoft.com/office/officeart/2016/7/layout/RepeatingBendingProcessNew"/>
    <dgm:cxn modelId="{E624CC03-0497-485A-B10A-D688463ECF30}" type="presParOf" srcId="{AD729D64-ECEF-4FAB-8F73-9CAB3BCC2DEE}" destId="{75CE7D3D-D838-449D-82F9-96B6DEF2C54C}" srcOrd="0" destOrd="0" presId="urn:microsoft.com/office/officeart/2016/7/layout/RepeatingBendingProcessNew"/>
    <dgm:cxn modelId="{ECD26DEA-AA49-4E3D-A35C-7B1C85B08140}" type="presParOf" srcId="{4085B23F-8015-4534-9F52-BE68B52BCC17}" destId="{0284478A-7980-42FB-9377-0B1F63BF1EBD}" srcOrd="2" destOrd="0" presId="urn:microsoft.com/office/officeart/2016/7/layout/RepeatingBendingProcessNew"/>
    <dgm:cxn modelId="{A3321BD1-A25F-41A0-8F54-E44CB7D90D6C}" type="presParOf" srcId="{4085B23F-8015-4534-9F52-BE68B52BCC17}" destId="{59F37AE5-BDBD-4B55-BAFB-F32138FD71D4}" srcOrd="3" destOrd="0" presId="urn:microsoft.com/office/officeart/2016/7/layout/RepeatingBendingProcessNew"/>
    <dgm:cxn modelId="{4BB86298-EDA8-453F-8372-3EF2999523DE}" type="presParOf" srcId="{59F37AE5-BDBD-4B55-BAFB-F32138FD71D4}" destId="{162CA2D7-FB18-4C3F-A82E-621265473B5F}" srcOrd="0" destOrd="0" presId="urn:microsoft.com/office/officeart/2016/7/layout/RepeatingBendingProcessNew"/>
    <dgm:cxn modelId="{7E7DC8B3-5024-4B27-9F59-F789306FBAC7}" type="presParOf" srcId="{4085B23F-8015-4534-9F52-BE68B52BCC17}" destId="{63A6CCAF-B4CC-4D09-A330-BA249C8A4A65}" srcOrd="4" destOrd="0" presId="urn:microsoft.com/office/officeart/2016/7/layout/RepeatingBendingProcessNew"/>
    <dgm:cxn modelId="{876DC308-FA30-457B-81A3-29E2499C4C75}" type="presParOf" srcId="{4085B23F-8015-4534-9F52-BE68B52BCC17}" destId="{AC6B7C1F-5932-4EE0-88B6-98E5307A5E5C}" srcOrd="5" destOrd="0" presId="urn:microsoft.com/office/officeart/2016/7/layout/RepeatingBendingProcessNew"/>
    <dgm:cxn modelId="{BDA55DDE-5549-4F70-98C1-C07D267D84B1}" type="presParOf" srcId="{AC6B7C1F-5932-4EE0-88B6-98E5307A5E5C}" destId="{F879CD92-3190-46BA-8F47-8AA6FEE837D6}" srcOrd="0" destOrd="0" presId="urn:microsoft.com/office/officeart/2016/7/layout/RepeatingBendingProcessNew"/>
    <dgm:cxn modelId="{D6F10A94-6198-489E-8C76-4773DC5985AA}" type="presParOf" srcId="{4085B23F-8015-4534-9F52-BE68B52BCC17}" destId="{078DA895-3660-4985-BAA2-0577A1790A4D}" srcOrd="6" destOrd="0" presId="urn:microsoft.com/office/officeart/2016/7/layout/RepeatingBendingProcessNew"/>
    <dgm:cxn modelId="{E64EBA64-401C-4EDD-B1E7-8FF27C2E8ABC}" type="presParOf" srcId="{4085B23F-8015-4534-9F52-BE68B52BCC17}" destId="{825BEE28-CC46-4D67-8CB8-5C2EDD64E13B}" srcOrd="7" destOrd="0" presId="urn:microsoft.com/office/officeart/2016/7/layout/RepeatingBendingProcessNew"/>
    <dgm:cxn modelId="{9D4B87E9-F3E9-4621-A944-7FD427A4EC10}" type="presParOf" srcId="{825BEE28-CC46-4D67-8CB8-5C2EDD64E13B}" destId="{11ABFB84-4105-4638-AAAB-7315F4C9DE5E}" srcOrd="0" destOrd="0" presId="urn:microsoft.com/office/officeart/2016/7/layout/RepeatingBendingProcessNew"/>
    <dgm:cxn modelId="{00B5F3BB-0E97-45DE-9C58-E9DFB2175013}" type="presParOf" srcId="{4085B23F-8015-4534-9F52-BE68B52BCC17}" destId="{2F756D1F-D6D1-484A-A426-96EA52F442A4}" srcOrd="8" destOrd="0" presId="urn:microsoft.com/office/officeart/2016/7/layout/RepeatingBendingProcessNew"/>
    <dgm:cxn modelId="{9232F773-1C0E-43BA-B4D4-445EF5834932}" type="presParOf" srcId="{4085B23F-8015-4534-9F52-BE68B52BCC17}" destId="{F6E644EA-9412-4634-A125-F69E0E71627D}" srcOrd="9" destOrd="0" presId="urn:microsoft.com/office/officeart/2016/7/layout/RepeatingBendingProcessNew"/>
    <dgm:cxn modelId="{F066C263-52F1-4803-AE4F-63696860D9DF}" type="presParOf" srcId="{F6E644EA-9412-4634-A125-F69E0E71627D}" destId="{53641EE1-440E-4293-8CB6-B533337530AB}" srcOrd="0" destOrd="0" presId="urn:microsoft.com/office/officeart/2016/7/layout/RepeatingBendingProcessNew"/>
    <dgm:cxn modelId="{92FAC0EA-B8F4-4D33-B954-0EA1BAA30097}" type="presParOf" srcId="{4085B23F-8015-4534-9F52-BE68B52BCC17}" destId="{421E5EAF-7EA9-4064-B67B-12F6D4D2E874}" srcOrd="10" destOrd="0" presId="urn:microsoft.com/office/officeart/2016/7/layout/RepeatingBendingProcessNew"/>
    <dgm:cxn modelId="{C084C03E-3839-4BF7-A1BB-BE8D7640E410}" type="presParOf" srcId="{4085B23F-8015-4534-9F52-BE68B52BCC17}" destId="{D4CEC3FC-EC40-4C12-B6BE-C24E30FD1B0E}" srcOrd="11" destOrd="0" presId="urn:microsoft.com/office/officeart/2016/7/layout/RepeatingBendingProcessNew"/>
    <dgm:cxn modelId="{192BC63B-20BD-4700-A82D-52CB1478413E}" type="presParOf" srcId="{D4CEC3FC-EC40-4C12-B6BE-C24E30FD1B0E}" destId="{DF377A2A-C471-4783-9690-E976C5C59D22}" srcOrd="0" destOrd="0" presId="urn:microsoft.com/office/officeart/2016/7/layout/RepeatingBendingProcessNew"/>
    <dgm:cxn modelId="{3A9321DF-DFD5-42A5-9602-8D92D5681AFF}" type="presParOf" srcId="{4085B23F-8015-4534-9F52-BE68B52BCC17}" destId="{0730B39F-7B8C-4F29-9A1F-1E99DC5BEBDA}" srcOrd="12" destOrd="0" presId="urn:microsoft.com/office/officeart/2016/7/layout/RepeatingBendingProcessNew"/>
    <dgm:cxn modelId="{C9E47717-CE8D-4C92-B7EE-103050348D74}" type="presParOf" srcId="{4085B23F-8015-4534-9F52-BE68B52BCC17}" destId="{D1619BD3-9067-4C0B-9EBC-6D0B93F6BED0}" srcOrd="13" destOrd="0" presId="urn:microsoft.com/office/officeart/2016/7/layout/RepeatingBendingProcessNew"/>
    <dgm:cxn modelId="{3C9278AA-D257-4F8E-88A2-A5C2ED6A7CA8}" type="presParOf" srcId="{D1619BD3-9067-4C0B-9EBC-6D0B93F6BED0}" destId="{909A54AF-660F-4491-8A76-D076C6BAF914}" srcOrd="0" destOrd="0" presId="urn:microsoft.com/office/officeart/2016/7/layout/RepeatingBendingProcessNew"/>
    <dgm:cxn modelId="{C14D5C4F-5FD8-4302-8AC1-159BD66573B9}" type="presParOf" srcId="{4085B23F-8015-4534-9F52-BE68B52BCC17}" destId="{0F3E7E8B-A9A7-46F2-A53D-63004C50BBC4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B3B18-AC9C-40FC-B23F-8D0062E0AD4E}">
      <dsp:nvSpPr>
        <dsp:cNvPr id="0" name=""/>
        <dsp:cNvSpPr/>
      </dsp:nvSpPr>
      <dsp:spPr>
        <a:xfrm>
          <a:off x="5043574" y="1781196"/>
          <a:ext cx="4184202" cy="497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253"/>
              </a:lnTo>
              <a:lnTo>
                <a:pt x="4184202" y="339253"/>
              </a:lnTo>
              <a:lnTo>
                <a:pt x="4184202" y="49782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3BC9CE-6F80-48A4-9DD9-25B8B529C2DF}">
      <dsp:nvSpPr>
        <dsp:cNvPr id="0" name=""/>
        <dsp:cNvSpPr/>
      </dsp:nvSpPr>
      <dsp:spPr>
        <a:xfrm>
          <a:off x="5043574" y="1781196"/>
          <a:ext cx="2092101" cy="497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253"/>
              </a:lnTo>
              <a:lnTo>
                <a:pt x="2092101" y="339253"/>
              </a:lnTo>
              <a:lnTo>
                <a:pt x="2092101" y="49782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977697-F96B-46EC-91F7-FB513D595CAC}">
      <dsp:nvSpPr>
        <dsp:cNvPr id="0" name=""/>
        <dsp:cNvSpPr/>
      </dsp:nvSpPr>
      <dsp:spPr>
        <a:xfrm>
          <a:off x="4997854" y="1781196"/>
          <a:ext cx="91440" cy="4978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782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A50F1-4AA2-4100-B339-10F955ADFC0C}">
      <dsp:nvSpPr>
        <dsp:cNvPr id="0" name=""/>
        <dsp:cNvSpPr/>
      </dsp:nvSpPr>
      <dsp:spPr>
        <a:xfrm>
          <a:off x="2951473" y="1781196"/>
          <a:ext cx="2092101" cy="497825"/>
        </a:xfrm>
        <a:custGeom>
          <a:avLst/>
          <a:gdLst/>
          <a:ahLst/>
          <a:cxnLst/>
          <a:rect l="0" t="0" r="0" b="0"/>
          <a:pathLst>
            <a:path>
              <a:moveTo>
                <a:pt x="2092101" y="0"/>
              </a:moveTo>
              <a:lnTo>
                <a:pt x="2092101" y="339253"/>
              </a:lnTo>
              <a:lnTo>
                <a:pt x="0" y="339253"/>
              </a:lnTo>
              <a:lnTo>
                <a:pt x="0" y="49782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B32303-954F-4B6D-81FB-F7FC6BBB0C8F}">
      <dsp:nvSpPr>
        <dsp:cNvPr id="0" name=""/>
        <dsp:cNvSpPr/>
      </dsp:nvSpPr>
      <dsp:spPr>
        <a:xfrm>
          <a:off x="859372" y="1781196"/>
          <a:ext cx="4184202" cy="497825"/>
        </a:xfrm>
        <a:custGeom>
          <a:avLst/>
          <a:gdLst/>
          <a:ahLst/>
          <a:cxnLst/>
          <a:rect l="0" t="0" r="0" b="0"/>
          <a:pathLst>
            <a:path>
              <a:moveTo>
                <a:pt x="4184202" y="0"/>
              </a:moveTo>
              <a:lnTo>
                <a:pt x="4184202" y="339253"/>
              </a:lnTo>
              <a:lnTo>
                <a:pt x="0" y="339253"/>
              </a:lnTo>
              <a:lnTo>
                <a:pt x="0" y="49782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A9A63D-FF21-402C-B16E-538500105BCF}">
      <dsp:nvSpPr>
        <dsp:cNvPr id="0" name=""/>
        <dsp:cNvSpPr/>
      </dsp:nvSpPr>
      <dsp:spPr>
        <a:xfrm>
          <a:off x="4187715" y="694254"/>
          <a:ext cx="1711719" cy="1086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EBD3D-7A7E-4740-A407-8410BB4F3852}">
      <dsp:nvSpPr>
        <dsp:cNvPr id="0" name=""/>
        <dsp:cNvSpPr/>
      </dsp:nvSpPr>
      <dsp:spPr>
        <a:xfrm>
          <a:off x="4377906" y="874936"/>
          <a:ext cx="1711719" cy="1086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Köteles:</a:t>
          </a:r>
          <a:endParaRPr lang="en-US" sz="1100" kern="1200"/>
        </a:p>
      </dsp:txBody>
      <dsp:txXfrm>
        <a:off x="4409741" y="906771"/>
        <a:ext cx="1648049" cy="1023271"/>
      </dsp:txXfrm>
    </dsp:sp>
    <dsp:sp modelId="{9576D776-E251-428C-8FF6-8BB2E28BB726}">
      <dsp:nvSpPr>
        <dsp:cNvPr id="0" name=""/>
        <dsp:cNvSpPr/>
      </dsp:nvSpPr>
      <dsp:spPr>
        <a:xfrm>
          <a:off x="3512" y="2279021"/>
          <a:ext cx="1711719" cy="1086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BBD01E-1801-492C-A71A-64D5328AB483}">
      <dsp:nvSpPr>
        <dsp:cNvPr id="0" name=""/>
        <dsp:cNvSpPr/>
      </dsp:nvSpPr>
      <dsp:spPr>
        <a:xfrm>
          <a:off x="193703" y="2459702"/>
          <a:ext cx="1711719" cy="1086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Az egészséges és biztonságos munkavégzés feltételeinek biztosítása ,</a:t>
          </a:r>
          <a:endParaRPr lang="en-US" sz="1100" kern="1200"/>
        </a:p>
      </dsp:txBody>
      <dsp:txXfrm>
        <a:off x="225538" y="2491537"/>
        <a:ext cx="1648049" cy="1023271"/>
      </dsp:txXfrm>
    </dsp:sp>
    <dsp:sp modelId="{A96986EB-079C-4C94-ABA7-7B45A8F4815C}">
      <dsp:nvSpPr>
        <dsp:cNvPr id="0" name=""/>
        <dsp:cNvSpPr/>
      </dsp:nvSpPr>
      <dsp:spPr>
        <a:xfrm>
          <a:off x="2095614" y="2279021"/>
          <a:ext cx="1711719" cy="1086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15276-1B65-410A-A2B9-853138F2E2AA}">
      <dsp:nvSpPr>
        <dsp:cNvPr id="0" name=""/>
        <dsp:cNvSpPr/>
      </dsp:nvSpPr>
      <dsp:spPr>
        <a:xfrm>
          <a:off x="2285805" y="2459702"/>
          <a:ext cx="1711719" cy="1086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Előzetes, ismétlődő és rendkívüli oktatások megszervezése, megtartása,</a:t>
          </a:r>
          <a:endParaRPr lang="en-US" sz="1100" kern="1200"/>
        </a:p>
      </dsp:txBody>
      <dsp:txXfrm>
        <a:off x="2317640" y="2491537"/>
        <a:ext cx="1648049" cy="1023271"/>
      </dsp:txXfrm>
    </dsp:sp>
    <dsp:sp modelId="{C3FD6B7A-123C-449B-AF54-96CEAD27FC0B}">
      <dsp:nvSpPr>
        <dsp:cNvPr id="0" name=""/>
        <dsp:cNvSpPr/>
      </dsp:nvSpPr>
      <dsp:spPr>
        <a:xfrm>
          <a:off x="4187715" y="2279021"/>
          <a:ext cx="1711719" cy="1086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AD066-A3BD-43E9-BC18-BDFE5DD0869B}">
      <dsp:nvSpPr>
        <dsp:cNvPr id="0" name=""/>
        <dsp:cNvSpPr/>
      </dsp:nvSpPr>
      <dsp:spPr>
        <a:xfrm>
          <a:off x="4377906" y="2459702"/>
          <a:ext cx="1711719" cy="1086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Új berendezés, technológia, munkafolyamat bevezetésekor rendkívüli munkavédelmi oktatást tart ,</a:t>
          </a:r>
          <a:endParaRPr lang="en-US" sz="1100" kern="1200"/>
        </a:p>
      </dsp:txBody>
      <dsp:txXfrm>
        <a:off x="4409741" y="2491537"/>
        <a:ext cx="1648049" cy="1023271"/>
      </dsp:txXfrm>
    </dsp:sp>
    <dsp:sp modelId="{3E6FCA93-8390-4F4F-8B1B-AF97A18A38C5}">
      <dsp:nvSpPr>
        <dsp:cNvPr id="0" name=""/>
        <dsp:cNvSpPr/>
      </dsp:nvSpPr>
      <dsp:spPr>
        <a:xfrm>
          <a:off x="6279816" y="2279021"/>
          <a:ext cx="1711719" cy="1086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74960-3CF7-4665-919D-550FD7B65B6F}">
      <dsp:nvSpPr>
        <dsp:cNvPr id="0" name=""/>
        <dsp:cNvSpPr/>
      </dsp:nvSpPr>
      <dsp:spPr>
        <a:xfrm>
          <a:off x="6470007" y="2459702"/>
          <a:ext cx="1711719" cy="1086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 dirty="0"/>
            <a:t>Ahol az szükséges egyéni védőeszközt továbbá munka -, és védőruházatot biztosít,</a:t>
          </a:r>
          <a:endParaRPr lang="en-US" sz="1100" kern="1200" dirty="0"/>
        </a:p>
      </dsp:txBody>
      <dsp:txXfrm>
        <a:off x="6501842" y="2491537"/>
        <a:ext cx="1648049" cy="1023271"/>
      </dsp:txXfrm>
    </dsp:sp>
    <dsp:sp modelId="{51E8C178-AA5F-40E2-9A8B-7F7F5238E942}">
      <dsp:nvSpPr>
        <dsp:cNvPr id="0" name=""/>
        <dsp:cNvSpPr/>
      </dsp:nvSpPr>
      <dsp:spPr>
        <a:xfrm>
          <a:off x="8371917" y="2279021"/>
          <a:ext cx="1711719" cy="1086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DB7B3-932D-49E0-82C6-233D0FA94424}">
      <dsp:nvSpPr>
        <dsp:cNvPr id="0" name=""/>
        <dsp:cNvSpPr/>
      </dsp:nvSpPr>
      <dsp:spPr>
        <a:xfrm>
          <a:off x="8562108" y="2459702"/>
          <a:ext cx="1711719" cy="1086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Köteles a munkavédelemmel kapcsolatos bejelentést, rendellenességet, balesetet haladéktalanul kivizsgálni.</a:t>
          </a:r>
          <a:endParaRPr lang="en-US" sz="1100" kern="1200"/>
        </a:p>
      </dsp:txBody>
      <dsp:txXfrm>
        <a:off x="8593943" y="2491537"/>
        <a:ext cx="1648049" cy="10232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29D64-ECEF-4FAB-8F73-9CAB3BCC2DEE}">
      <dsp:nvSpPr>
        <dsp:cNvPr id="0" name=""/>
        <dsp:cNvSpPr/>
      </dsp:nvSpPr>
      <dsp:spPr>
        <a:xfrm>
          <a:off x="2301732" y="1358947"/>
          <a:ext cx="4987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8718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37859" y="1402020"/>
        <a:ext cx="26465" cy="5293"/>
      </dsp:txXfrm>
    </dsp:sp>
    <dsp:sp modelId="{64134DD6-BBAD-412A-A9DD-4E26B253B6B5}">
      <dsp:nvSpPr>
        <dsp:cNvPr id="0" name=""/>
        <dsp:cNvSpPr/>
      </dsp:nvSpPr>
      <dsp:spPr>
        <a:xfrm>
          <a:off x="2148" y="714252"/>
          <a:ext cx="2301384" cy="1380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770" tIns="118372" rIns="112770" bIns="1183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Minden balesetet és rosszullétet haladéktalanul jelenteni a közvetlen felettesének.</a:t>
          </a:r>
          <a:endParaRPr lang="en-US" sz="1400" kern="1200"/>
        </a:p>
      </dsp:txBody>
      <dsp:txXfrm>
        <a:off x="2148" y="714252"/>
        <a:ext cx="2301384" cy="1380830"/>
      </dsp:txXfrm>
    </dsp:sp>
    <dsp:sp modelId="{59F37AE5-BDBD-4B55-BAFB-F32138FD71D4}">
      <dsp:nvSpPr>
        <dsp:cNvPr id="0" name=""/>
        <dsp:cNvSpPr/>
      </dsp:nvSpPr>
      <dsp:spPr>
        <a:xfrm>
          <a:off x="5132435" y="1358947"/>
          <a:ext cx="4987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8718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68562" y="1402020"/>
        <a:ext cx="26465" cy="5293"/>
      </dsp:txXfrm>
    </dsp:sp>
    <dsp:sp modelId="{0284478A-7980-42FB-9377-0B1F63BF1EBD}">
      <dsp:nvSpPr>
        <dsp:cNvPr id="0" name=""/>
        <dsp:cNvSpPr/>
      </dsp:nvSpPr>
      <dsp:spPr>
        <a:xfrm>
          <a:off x="2832851" y="714252"/>
          <a:ext cx="2301384" cy="1380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770" tIns="118372" rIns="112770" bIns="1183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Részt venni a munkavédelmi, valamint a szakmai és gyakorlati ismereteket nyújtó oktatásokon.</a:t>
          </a:r>
          <a:endParaRPr lang="en-US" sz="1400" kern="1200"/>
        </a:p>
      </dsp:txBody>
      <dsp:txXfrm>
        <a:off x="2832851" y="714252"/>
        <a:ext cx="2301384" cy="1380830"/>
      </dsp:txXfrm>
    </dsp:sp>
    <dsp:sp modelId="{AC6B7C1F-5932-4EE0-88B6-98E5307A5E5C}">
      <dsp:nvSpPr>
        <dsp:cNvPr id="0" name=""/>
        <dsp:cNvSpPr/>
      </dsp:nvSpPr>
      <dsp:spPr>
        <a:xfrm>
          <a:off x="7963138" y="1358947"/>
          <a:ext cx="4987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8718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199264" y="1402020"/>
        <a:ext cx="26465" cy="5293"/>
      </dsp:txXfrm>
    </dsp:sp>
    <dsp:sp modelId="{63A6CCAF-B4CC-4D09-A330-BA249C8A4A65}">
      <dsp:nvSpPr>
        <dsp:cNvPr id="0" name=""/>
        <dsp:cNvSpPr/>
      </dsp:nvSpPr>
      <dsp:spPr>
        <a:xfrm>
          <a:off x="5663554" y="714252"/>
          <a:ext cx="2301384" cy="1380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770" tIns="118372" rIns="112770" bIns="1183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Megjelenni az előzetes és időszakos munkaköri orvosi vizsgálatokon.</a:t>
          </a:r>
          <a:endParaRPr lang="en-US" sz="1400" kern="1200"/>
        </a:p>
      </dsp:txBody>
      <dsp:txXfrm>
        <a:off x="5663554" y="714252"/>
        <a:ext cx="2301384" cy="1380830"/>
      </dsp:txXfrm>
    </dsp:sp>
    <dsp:sp modelId="{825BEE28-CC46-4D67-8CB8-5C2EDD64E13B}">
      <dsp:nvSpPr>
        <dsp:cNvPr id="0" name=""/>
        <dsp:cNvSpPr/>
      </dsp:nvSpPr>
      <dsp:spPr>
        <a:xfrm>
          <a:off x="1152840" y="2093282"/>
          <a:ext cx="8492108" cy="498718"/>
        </a:xfrm>
        <a:custGeom>
          <a:avLst/>
          <a:gdLst/>
          <a:ahLst/>
          <a:cxnLst/>
          <a:rect l="0" t="0" r="0" b="0"/>
          <a:pathLst>
            <a:path>
              <a:moveTo>
                <a:pt x="8492108" y="0"/>
              </a:moveTo>
              <a:lnTo>
                <a:pt x="8492108" y="266459"/>
              </a:lnTo>
              <a:lnTo>
                <a:pt x="0" y="266459"/>
              </a:lnTo>
              <a:lnTo>
                <a:pt x="0" y="49871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86180" y="2339995"/>
        <a:ext cx="425429" cy="5293"/>
      </dsp:txXfrm>
    </dsp:sp>
    <dsp:sp modelId="{078DA895-3660-4985-BAA2-0577A1790A4D}">
      <dsp:nvSpPr>
        <dsp:cNvPr id="0" name=""/>
        <dsp:cNvSpPr/>
      </dsp:nvSpPr>
      <dsp:spPr>
        <a:xfrm>
          <a:off x="8494257" y="714252"/>
          <a:ext cx="2301384" cy="1380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770" tIns="118372" rIns="112770" bIns="1183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Viselni a részére biztosított egyéni védőfelszerelést.</a:t>
          </a:r>
          <a:endParaRPr lang="en-US" sz="1400" kern="1200"/>
        </a:p>
      </dsp:txBody>
      <dsp:txXfrm>
        <a:off x="8494257" y="714252"/>
        <a:ext cx="2301384" cy="1380830"/>
      </dsp:txXfrm>
    </dsp:sp>
    <dsp:sp modelId="{F6E644EA-9412-4634-A125-F69E0E71627D}">
      <dsp:nvSpPr>
        <dsp:cNvPr id="0" name=""/>
        <dsp:cNvSpPr/>
      </dsp:nvSpPr>
      <dsp:spPr>
        <a:xfrm>
          <a:off x="2301732" y="3269096"/>
          <a:ext cx="4987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8718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37859" y="3312169"/>
        <a:ext cx="26465" cy="5293"/>
      </dsp:txXfrm>
    </dsp:sp>
    <dsp:sp modelId="{2F756D1F-D6D1-484A-A426-96EA52F442A4}">
      <dsp:nvSpPr>
        <dsp:cNvPr id="0" name=""/>
        <dsp:cNvSpPr/>
      </dsp:nvSpPr>
      <dsp:spPr>
        <a:xfrm>
          <a:off x="2148" y="2624401"/>
          <a:ext cx="2301384" cy="1380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770" tIns="118372" rIns="112770" bIns="1183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Ellenőrizni a közvetlen munkahelyének, és a munkaeszközének, az egészséget nem veszélyeztető</a:t>
          </a:r>
          <a:endParaRPr lang="en-US" sz="1400" kern="1200"/>
        </a:p>
      </dsp:txBody>
      <dsp:txXfrm>
        <a:off x="2148" y="2624401"/>
        <a:ext cx="2301384" cy="1380830"/>
      </dsp:txXfrm>
    </dsp:sp>
    <dsp:sp modelId="{D4CEC3FC-EC40-4C12-B6BE-C24E30FD1B0E}">
      <dsp:nvSpPr>
        <dsp:cNvPr id="0" name=""/>
        <dsp:cNvSpPr/>
      </dsp:nvSpPr>
      <dsp:spPr>
        <a:xfrm>
          <a:off x="5132435" y="3269096"/>
          <a:ext cx="4987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8718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68562" y="3312169"/>
        <a:ext cx="26465" cy="5293"/>
      </dsp:txXfrm>
    </dsp:sp>
    <dsp:sp modelId="{421E5EAF-7EA9-4064-B67B-12F6D4D2E874}">
      <dsp:nvSpPr>
        <dsp:cNvPr id="0" name=""/>
        <dsp:cNvSpPr/>
      </dsp:nvSpPr>
      <dsp:spPr>
        <a:xfrm>
          <a:off x="2832851" y="2624401"/>
          <a:ext cx="2301384" cy="1380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770" tIns="118372" rIns="112770" bIns="1183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biztonságos, állapotát.</a:t>
          </a:r>
          <a:endParaRPr lang="en-US" sz="1400" kern="1200"/>
        </a:p>
      </dsp:txBody>
      <dsp:txXfrm>
        <a:off x="2832851" y="2624401"/>
        <a:ext cx="2301384" cy="1380830"/>
      </dsp:txXfrm>
    </dsp:sp>
    <dsp:sp modelId="{D1619BD3-9067-4C0B-9EBC-6D0B93F6BED0}">
      <dsp:nvSpPr>
        <dsp:cNvPr id="0" name=""/>
        <dsp:cNvSpPr/>
      </dsp:nvSpPr>
      <dsp:spPr>
        <a:xfrm>
          <a:off x="7963138" y="3269096"/>
          <a:ext cx="4987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8718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199264" y="3312169"/>
        <a:ext cx="26465" cy="5293"/>
      </dsp:txXfrm>
    </dsp:sp>
    <dsp:sp modelId="{0730B39F-7B8C-4F29-9A1F-1E99DC5BEBDA}">
      <dsp:nvSpPr>
        <dsp:cNvPr id="0" name=""/>
        <dsp:cNvSpPr/>
      </dsp:nvSpPr>
      <dsp:spPr>
        <a:xfrm>
          <a:off x="5663554" y="2624401"/>
          <a:ext cx="2301384" cy="1380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770" tIns="118372" rIns="112770" bIns="1183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Betartani a munkautasításokat, valamint a intézmény egyéb, szóbeli illetve írásos utasításait.</a:t>
          </a:r>
          <a:endParaRPr lang="en-US" sz="1400" kern="1200"/>
        </a:p>
      </dsp:txBody>
      <dsp:txXfrm>
        <a:off x="5663554" y="2624401"/>
        <a:ext cx="2301384" cy="1380830"/>
      </dsp:txXfrm>
    </dsp:sp>
    <dsp:sp modelId="{0F3E7E8B-A9A7-46F2-A53D-63004C50BBC4}">
      <dsp:nvSpPr>
        <dsp:cNvPr id="0" name=""/>
        <dsp:cNvSpPr/>
      </dsp:nvSpPr>
      <dsp:spPr>
        <a:xfrm>
          <a:off x="8494257" y="2624401"/>
          <a:ext cx="2301384" cy="1380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770" tIns="118372" rIns="112770" bIns="1183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Jelenteni a közvetlen vezetőjének minden olyan veszélyt, veszélyhelyzetet, amelyet felismer, vagy tudomására jut.</a:t>
          </a:r>
          <a:endParaRPr lang="en-US" sz="1400" kern="1200"/>
        </a:p>
      </dsp:txBody>
      <dsp:txXfrm>
        <a:off x="8494257" y="2624401"/>
        <a:ext cx="2301384" cy="1380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33B35-D67A-4C0D-B078-0E030A1270FE}" type="datetimeFigureOut">
              <a:rPr lang="hu-HU" smtClean="0"/>
              <a:t>2026. 04. 22.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1ABA5-9D2F-4870-8E2E-985F5EDF181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658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DE5B7C-AE96-52C9-B263-4B3778C18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DEC8EE8-B5B4-1788-63CF-09AEA4C0F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233D832-D5B9-54DD-46D5-50F43465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7CAA-B85D-4FA5-8201-BCA14AC66AD1}" type="datetime1">
              <a:rPr lang="hu-HU" smtClean="0"/>
              <a:t>2026. 04. 22.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63A4F4D-6EFA-85BD-331F-FFBD3F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8119983-DE2D-B934-F8E2-C7E82EB2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D39-7488-40CF-A3B3-4093B1337F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739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BB2D3E-8FDC-16FF-6424-3258B726B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C1D7644-C05A-BFD1-DAA8-0EA23FEE6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6BE74F0-3A7D-ABAB-F0B3-7675CF7B3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D053-8380-4224-9630-071A5625FC4B}" type="datetime1">
              <a:rPr lang="hu-HU" smtClean="0"/>
              <a:t>2026. 04. 22.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6D77CD9-B543-65BD-D8C7-CF4B618CE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E1EC55-0FEF-0498-C0A2-45E8C348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D39-7488-40CF-A3B3-4093B1337F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66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894F1E3-9969-49BA-F7DA-54FD200176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132E60B-7525-53B2-8B56-58E9BF74F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9E22AE4-0527-5574-0CC6-C36414B6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ED2F-3713-4889-ABCF-FB09F8015C04}" type="datetime1">
              <a:rPr lang="hu-HU" smtClean="0"/>
              <a:t>2026. 04. 22.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352D18B-014D-39DA-02D4-189B41FF0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A95C78D-2574-D63A-BB1D-7CAC70F2E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D39-7488-40CF-A3B3-4093B1337F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467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A22827-B6BB-2B36-480B-9E93BFA9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A59E12-9545-FFF8-8844-3CCA2E0D2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4A90245-2C95-29B4-197A-E549026AC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185C-E877-4DB9-A1DF-F386294E4F57}" type="datetime1">
              <a:rPr lang="hu-HU" smtClean="0"/>
              <a:t>2026. 04. 22.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C701650-ACE8-16FE-5443-A1AF3FB8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2CD2A1A-4211-DC09-0C71-4B5B56F3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D39-7488-40CF-A3B3-4093B1337F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0577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78C1EF-56EE-FD3E-4B7B-BEC5C174F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A0D1FC-FE6B-432F-0B7F-6789DC304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6B103A8-EB15-0EE1-4AE0-04F620C52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6B16-AC55-41A7-8BBE-BA7C096F9A60}" type="datetime1">
              <a:rPr lang="hu-HU" smtClean="0"/>
              <a:t>2026. 04. 22.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A763AA2-99E3-D11E-B189-A321C80B1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9AEF619-124D-BA23-A186-417F1B7C0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D39-7488-40CF-A3B3-4093B1337F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105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EE88B6-B5B5-3CEC-7C38-B68740704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3F4B38-DAE3-A60B-F3AF-4941BAB2F1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90DDB10-5C39-F818-F696-8BC55D4FF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A94EA08-8077-656D-5156-459BD30C9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/>
              <a:t>2026. 04. 22.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586C1D4-2596-802A-F84B-620092BF1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5A299F0-596A-D1BB-38D5-A5C00A4F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D39-7488-40CF-A3B3-4093B1337F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548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DCC5E4-46E1-9488-C3DD-80F5768B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03D9829-BA80-FDD4-B30E-A359CAC89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2169D97-C156-4113-6B23-B1FF90215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9E8D36B-1030-759C-8F1D-E89F606162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EC74210-02EC-014A-7AD6-D0F56E7C6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E01754E-5FC3-F6C4-1426-D2D49F74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0D7D-A001-447B-B9E6-E7B48724FFC2}" type="datetime1">
              <a:rPr lang="hu-HU" smtClean="0"/>
              <a:t>2026. 04. 22.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874AFA8-B0D7-CA4F-6ACB-9E36DC73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CF19443-4FDE-0693-1A8B-3419C5011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D39-7488-40CF-A3B3-4093B1337F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734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C174D7-A0C0-C4D2-F228-651301B36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41E15EA-C57F-D9D5-1FD2-C62FDDAA4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2A7F-2867-40C5-ABD5-DC9B2FFE9204}" type="datetime1">
              <a:rPr lang="hu-HU" smtClean="0"/>
              <a:t>2026. 04. 22.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ACBA57F-A273-FB5B-44B9-412E5A05B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020408C-60D9-1A18-4A9F-FB226268E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D39-7488-40CF-A3B3-4093B1337F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985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959D4EF-C6A6-A02C-339F-096530BEC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096A-451F-4B11-9F53-DBE6750DC7B0}" type="datetime1">
              <a:rPr lang="hu-HU" smtClean="0"/>
              <a:t>2026. 04. 22.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9D6F41F-F6F8-412F-6E0A-6EC31811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C53B39A-6A32-9554-C312-6C95CE45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D39-7488-40CF-A3B3-4093B1337F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178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C04E40-9218-775E-46E4-A633AEEBA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29C1DA-FC9F-4499-65FA-AA14FDB50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15871A6-395B-D7E1-A13B-472D2B256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3F02CDB-1E75-EC68-DB16-8438005D4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6ACD-19A0-489B-8833-4082AA2E06AF}" type="datetime1">
              <a:rPr lang="hu-HU" smtClean="0"/>
              <a:t>2026. 04. 22.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B436DEE-12D4-B694-D132-1FCB4052C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E73749D-E949-0F53-1016-27944B89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D39-7488-40CF-A3B3-4093B1337F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608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A11FF5-EB61-6972-4C7A-992CE8D7A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599768FA-8F1F-7BC8-14F8-1DA920A7E0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CE8FCBA-2392-4299-21F0-645F207ED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584F7B-591C-2AAE-DF00-D8B9F457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7A4A2-F869-4CA6-8889-67976FDC9E1C}" type="datetime1">
              <a:rPr lang="hu-HU" smtClean="0"/>
              <a:t>2026. 04. 22.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012EF2D-23C0-F6F9-F6C4-FF80BBF99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9C4B395-08F5-910C-D37B-117AF85C5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D39-7488-40CF-A3B3-4093B1337F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444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  <a:lumOff val="50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5F44D28-2766-9202-1511-C4A2C4503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9024404-E689-641C-B6E8-3EDBD6231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BC08E9-5632-23E2-0BCA-9FEEE207E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BE2474-7573-4937-B58D-6FD6018F3E4D}" type="datetime1">
              <a:rPr lang="hu-HU" smtClean="0"/>
              <a:t>2026. 04. 22.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DFC2655-FFED-95DB-C1C0-48520CE94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6D8FA70-69A6-D324-03AD-6EE93E373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C3CD39-7488-40CF-A3B3-4093B1337F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187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9.png"/><Relationship Id="rId7" Type="http://schemas.openxmlformats.org/officeDocument/2006/relationships/image" Target="../media/image93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emf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tenytar.blog.hu/2015/12/10/negyedevel_csokkent_az_oktatasra_forditott_penz_rosszul_teljesito_diakok_novekvo_egyenlotlense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4FB7E1-9F5C-38E0-332A-2F775E7BA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32" y="5200879"/>
            <a:ext cx="8082447" cy="802111"/>
          </a:xfrm>
          <a:noFill/>
        </p:spPr>
        <p:txBody>
          <a:bodyPr anchor="ctr">
            <a:normAutofit/>
          </a:bodyPr>
          <a:lstStyle/>
          <a:p>
            <a:pPr algn="r"/>
            <a:r>
              <a:rPr lang="hu-HU" sz="4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Munka- és tűzvédelmi oktatás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6882C51-76F9-4F99-997D-31FA6242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AF0359DD-B9FF-3C9F-3C10-A94AB1640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32" y="709004"/>
            <a:ext cx="1047722" cy="699611"/>
          </a:xfrm>
          <a:prstGeom prst="rect">
            <a:avLst/>
          </a:prstGeom>
        </p:spPr>
      </p:pic>
      <p:sp>
        <p:nvSpPr>
          <p:cNvPr id="98" name="Right Triangle 97">
            <a:extLst>
              <a:ext uri="{FF2B5EF4-FFF2-40B4-BE49-F238E27FC236}">
                <a16:creationId xmlns:a16="http://schemas.microsoft.com/office/drawing/2014/main" id="{61FFFC16-86E2-4B9A-BC6D-213DC2654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DD3524E0-C87C-4F38-9FC7-E969C15A7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ight Triangle 101">
            <a:extLst>
              <a:ext uri="{FF2B5EF4-FFF2-40B4-BE49-F238E27FC236}">
                <a16:creationId xmlns:a16="http://schemas.microsoft.com/office/drawing/2014/main" id="{F1ED1DF4-DDDE-4464-8ABC-ED1F633CC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7E01BF7-4F45-4B6D-82BF-5A5DB30A6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41" y="2856071"/>
            <a:ext cx="2340073" cy="19110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ight Triangle 105">
            <a:extLst>
              <a:ext uri="{FF2B5EF4-FFF2-40B4-BE49-F238E27FC236}">
                <a16:creationId xmlns:a16="http://schemas.microsoft.com/office/drawing/2014/main" id="{F2FC5C7B-261A-4268-BA85-C29488A8B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0520" y="2798992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CB4E315-91F2-4710-B866-B119037ED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5769" y="673132"/>
            <a:ext cx="1980472" cy="2164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BE5C474-ECA8-35E4-19E8-B0CE85AA4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089" y="838606"/>
            <a:ext cx="1123832" cy="1845611"/>
          </a:xfrm>
          <a:prstGeom prst="rect">
            <a:avLst/>
          </a:prstGeom>
        </p:spPr>
      </p:pic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569BABC0-B0CC-4E7B-838A-F6E644779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8642224" y="79515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B7D3B78-CC0C-D326-5970-F4227A5E0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34" y="3079799"/>
            <a:ext cx="1955665" cy="1469576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DCBE1B01-A27C-45C2-ADA4-AA13C3AC1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ight Triangle 113">
            <a:extLst>
              <a:ext uri="{FF2B5EF4-FFF2-40B4-BE49-F238E27FC236}">
                <a16:creationId xmlns:a16="http://schemas.microsoft.com/office/drawing/2014/main" id="{BE7E1DAA-43FB-4446-A354-9283DE66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6FE5468-759E-4E83-828A-5587C7F5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2111" y="1485831"/>
            <a:ext cx="2537199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1499ADF-0C17-ED5F-3B32-0E211C8D2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716" y="1639389"/>
            <a:ext cx="2141021" cy="104482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5A5CF82-2DE5-B3E3-143D-1837B6C66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740" y="3009630"/>
            <a:ext cx="2370343" cy="1581964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99FE99BC-5F7D-47C3-AA1E-16D7DBDBD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6605" y="2069831"/>
            <a:ext cx="2789854" cy="2636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E642D940-157E-2A4E-0A09-6EB7FF656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3053" y="2377577"/>
            <a:ext cx="2421313" cy="2093939"/>
          </a:xfrm>
          <a:prstGeom prst="rect">
            <a:avLst/>
          </a:prstGeom>
        </p:spPr>
      </p:pic>
      <p:sp>
        <p:nvSpPr>
          <p:cNvPr id="120" name="Right Triangle 119">
            <a:extLst>
              <a:ext uri="{FF2B5EF4-FFF2-40B4-BE49-F238E27FC236}">
                <a16:creationId xmlns:a16="http://schemas.microsoft.com/office/drawing/2014/main" id="{27400BAF-FCE6-4296-8A0E-9B595ADC0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átum helye 15">
            <a:extLst>
              <a:ext uri="{FF2B5EF4-FFF2-40B4-BE49-F238E27FC236}">
                <a16:creationId xmlns:a16="http://schemas.microsoft.com/office/drawing/2014/main" id="{ACC62A04-3320-7180-292B-4C6A1EF3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35D5-BB3E-4B14-A111-9A17DDED4551}" type="datetime1">
              <a:rPr lang="hu-HU" smtClean="0">
                <a:solidFill>
                  <a:schemeClr val="bg1"/>
                </a:solidFill>
              </a:rPr>
              <a:pPr/>
              <a:t>2026. 04. 22.</a:t>
            </a:fld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68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964D3E9-38CA-3C3F-FAD8-E946255C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096A-451F-4B11-9F53-DBE6750DC7B0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FC46582-6F57-0023-7682-EF90C4588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38" y="1397147"/>
            <a:ext cx="11333446" cy="452133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2924011-968B-EB8D-E588-0272B25BC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73" y="385124"/>
            <a:ext cx="6053853" cy="101202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95853F9-4AF3-1B93-8DCA-71CB7D078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226" y="1477535"/>
            <a:ext cx="2706859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7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D349035B-8450-04BA-D2F7-338FEF04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1BAE7-580E-4536-88FA-43C20108573B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F055E7A-257A-E026-965B-50519AA1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29" y="511847"/>
            <a:ext cx="10277341" cy="65499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</p:pic>
      <p:graphicFrame>
        <p:nvGraphicFramePr>
          <p:cNvPr id="13" name="Szövegdoboz 4">
            <a:extLst>
              <a:ext uri="{FF2B5EF4-FFF2-40B4-BE49-F238E27FC236}">
                <a16:creationId xmlns:a16="http://schemas.microsoft.com/office/drawing/2014/main" id="{E27D7412-5032-6157-70F0-41DD9C3361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4689020"/>
              </p:ext>
            </p:extLst>
          </p:nvPr>
        </p:nvGraphicFramePr>
        <p:xfrm>
          <a:off x="957329" y="1166842"/>
          <a:ext cx="10277341" cy="4240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182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2094330-932E-757C-837F-F05173BDC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096A-451F-4B11-9F53-DBE6750DC7B0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896F34A-9D07-4301-9425-6570F02F471E}"/>
              </a:ext>
            </a:extLst>
          </p:cNvPr>
          <p:cNvSpPr txBox="1"/>
          <p:nvPr/>
        </p:nvSpPr>
        <p:spPr>
          <a:xfrm>
            <a:off x="3470787" y="13652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b="1" i="0" u="none" strike="noStrike" baseline="0" dirty="0">
                <a:solidFill>
                  <a:srgbClr val="3232FF"/>
                </a:solidFill>
                <a:latin typeface="Times New Roman" panose="02020603050405020304" pitchFamily="18" charset="0"/>
              </a:rPr>
              <a:t>Hallgatók kötelességei</a:t>
            </a:r>
            <a:endParaRPr lang="hu-HU" dirty="0"/>
          </a:p>
        </p:txBody>
      </p:sp>
      <p:graphicFrame>
        <p:nvGraphicFramePr>
          <p:cNvPr id="12" name="Szövegdoboz 5">
            <a:extLst>
              <a:ext uri="{FF2B5EF4-FFF2-40B4-BE49-F238E27FC236}">
                <a16:creationId xmlns:a16="http://schemas.microsoft.com/office/drawing/2014/main" id="{D7631A55-9E1A-EFF7-68A6-F743B80823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778606"/>
              </p:ext>
            </p:extLst>
          </p:nvPr>
        </p:nvGraphicFramePr>
        <p:xfrm>
          <a:off x="838200" y="924232"/>
          <a:ext cx="10797790" cy="4719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6626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7465533-2D19-5FB3-D989-4E5E62554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096A-451F-4B11-9F53-DBE6750DC7B0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3018978-B601-4BAA-C866-9ADBBB4A2B89}"/>
              </a:ext>
            </a:extLst>
          </p:cNvPr>
          <p:cNvSpPr txBox="1"/>
          <p:nvPr/>
        </p:nvSpPr>
        <p:spPr>
          <a:xfrm>
            <a:off x="943897" y="924233"/>
            <a:ext cx="92226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u="sng" dirty="0"/>
              <a:t>Jogosult:</a:t>
            </a:r>
          </a:p>
          <a:p>
            <a:endParaRPr lang="hu-H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/>
              <a:t>A biztonságos munkavégzés feltételeire, a munkahelyekre, és munkaeszközökre.</a:t>
            </a:r>
          </a:p>
          <a:p>
            <a:endParaRPr lang="hu-H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/>
              <a:t>A biztonságos munkavégzéshez a szükséges ismeretekre.</a:t>
            </a:r>
          </a:p>
          <a:p>
            <a:endParaRPr lang="hu-H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/>
              <a:t>A munkavédelmi szempontból szükséges felszerelésekre, munka és védő eszközökre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53A0BF5-D9C3-CF21-111C-0486DA78F41E}"/>
              </a:ext>
            </a:extLst>
          </p:cNvPr>
          <p:cNvSpPr txBox="1"/>
          <p:nvPr/>
        </p:nvSpPr>
        <p:spPr>
          <a:xfrm>
            <a:off x="3962400" y="16844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b="1" i="0" u="none" strike="noStrike" baseline="0" dirty="0">
                <a:solidFill>
                  <a:srgbClr val="3232FF"/>
                </a:solidFill>
                <a:latin typeface="Times New Roman" panose="02020603050405020304" pitchFamily="18" charset="0"/>
              </a:rPr>
              <a:t>Hallgatók jogai</a:t>
            </a:r>
            <a:endParaRPr lang="hu-HU" dirty="0"/>
          </a:p>
        </p:txBody>
      </p:sp>
      <p:pic>
        <p:nvPicPr>
          <p:cNvPr id="15" name="Kép 14" descr="Igazság skálái kék háttérrel">
            <a:extLst>
              <a:ext uri="{FF2B5EF4-FFF2-40B4-BE49-F238E27FC236}">
                <a16:creationId xmlns:a16="http://schemas.microsoft.com/office/drawing/2014/main" id="{8D85EA1D-E1B6-5629-1536-E18CE11A5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74" y="3429000"/>
            <a:ext cx="4195916" cy="279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21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15F8A3C-35B7-62EE-8157-7B7F740B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096A-451F-4B11-9F53-DBE6750DC7B0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EC3FC57-573C-6A81-0637-A4F332CCD28A}"/>
              </a:ext>
            </a:extLst>
          </p:cNvPr>
          <p:cNvSpPr txBox="1"/>
          <p:nvPr/>
        </p:nvSpPr>
        <p:spPr>
          <a:xfrm>
            <a:off x="550607" y="490875"/>
            <a:ext cx="104615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hu-HU" dirty="0"/>
            </a:br>
            <a:endParaRPr lang="hu-HU" dirty="0"/>
          </a:p>
          <a:p>
            <a:r>
              <a:rPr lang="hu-HU" dirty="0"/>
              <a:t>Az üzemi baleset lehet munkabaleset és úti baleset.</a:t>
            </a:r>
          </a:p>
          <a:p>
            <a:endParaRPr lang="hu-HU" dirty="0"/>
          </a:p>
          <a:p>
            <a:r>
              <a:rPr lang="hu-HU" u="sng" dirty="0"/>
              <a:t>Baleset:​</a:t>
            </a:r>
          </a:p>
          <a:p>
            <a:r>
              <a:rPr lang="hu-HU" dirty="0"/>
              <a:t>Az emberi szervezetet ért olyan egyszeri külső hatás, amely a sérült akaratától függetlenül, hirtelen vagy aránylag rövid idő alatt következik be, és sérülést, mérgezést vagy más (testi, lelki) egészségkárosodást, illetőleg halált okoz.​</a:t>
            </a:r>
          </a:p>
          <a:p>
            <a:r>
              <a:rPr lang="hu-HU" dirty="0"/>
              <a:t>​</a:t>
            </a:r>
          </a:p>
          <a:p>
            <a:r>
              <a:rPr lang="hu-HU" u="sng" dirty="0"/>
              <a:t>Munkabaleset:​</a:t>
            </a:r>
          </a:p>
          <a:p>
            <a:r>
              <a:rPr lang="hu-HU" dirty="0"/>
              <a:t>Az a baleset, amely a munkavállalót a szervezett munkavégzés során vagy azzal összefüggésben éri, annak helyétől, időpontjától és a munkavállaló (sérült) közrehatásának mértékétől függetlenül. ​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4F1E989-B938-6F42-5A88-A9D95F194666}"/>
              </a:ext>
            </a:extLst>
          </p:cNvPr>
          <p:cNvSpPr txBox="1"/>
          <p:nvPr/>
        </p:nvSpPr>
        <p:spPr>
          <a:xfrm>
            <a:off x="550607" y="3953589"/>
            <a:ext cx="110907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u="sng" dirty="0"/>
              <a:t>Úti baleset:​</a:t>
            </a:r>
          </a:p>
          <a:p>
            <a:r>
              <a:rPr lang="hu-HU" dirty="0"/>
              <a:t>Az a baleset, amely a munkavállalót munkába vagy onnan lakására (szállására) menet közben, a lehető legrövidebb úton és legrövidebb időn belül éri. Rövid kitérőt még tehet a munkavállaló.​</a:t>
            </a:r>
          </a:p>
          <a:p>
            <a:r>
              <a:rPr lang="hu-HU" dirty="0"/>
              <a:t>​</a:t>
            </a:r>
          </a:p>
          <a:p>
            <a:r>
              <a:rPr lang="hu-HU" u="sng" dirty="0"/>
              <a:t>Foglalkozási megbetegedés:​</a:t>
            </a:r>
          </a:p>
          <a:p>
            <a:r>
              <a:rPr lang="hu-HU" dirty="0"/>
              <a:t>A munkavégzés, a foglalkozás gyakorlása közben bekövetkezett olyan heveny és idült, valamint a foglalkozás gyakorlását követően hosszabb idő alatt megjelenő vagy kialakuló idült egészségkárosodás, amely az adott foglalkozás különös veszélye folytán keletkezett.​</a:t>
            </a:r>
          </a:p>
          <a:p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E83377B-F610-3D8A-0954-80668C868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649" y="232430"/>
            <a:ext cx="6439437" cy="66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60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1D94C9A-B38B-1310-7A88-35C2E6A2B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096A-451F-4B11-9F53-DBE6750DC7B0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C640FC5-24D7-4D28-4E64-E28D223A3B8F}"/>
              </a:ext>
            </a:extLst>
          </p:cNvPr>
          <p:cNvSpPr txBox="1"/>
          <p:nvPr/>
        </p:nvSpPr>
        <p:spPr>
          <a:xfrm>
            <a:off x="819806" y="936010"/>
            <a:ext cx="105523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b="1" i="0" u="none" strike="noStrike" baseline="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 balesetek bejelentése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400" b="0" i="0" u="none" strike="noStrike" baseline="0" dirty="0">
                <a:solidFill>
                  <a:srgbClr val="000000"/>
                </a:solidFill>
              </a:rPr>
              <a:t>Minden sérülést, rosszullétet jelenteni kell a közvetlen munkahelyi, gyakorlati vezetőnek.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400" b="0" i="0" u="none" strike="noStrike" baseline="0" dirty="0">
                <a:solidFill>
                  <a:srgbClr val="000000"/>
                </a:solidFill>
              </a:rPr>
              <a:t>Minden sérülést rögzíteni kell a munkahelyeken elhelyezett sérülési naplóban.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400" b="0" i="0" u="none" strike="noStrike" baseline="0" dirty="0">
                <a:solidFill>
                  <a:srgbClr val="000000"/>
                </a:solidFill>
              </a:rPr>
              <a:t>Ha a baleset munkakieséssel jár a balesetet ki kell vizsgálni és nyilván kell tartani, az okokat fel kell tárni, és intézkedni kell, a megelőzés érdekében.</a:t>
            </a:r>
          </a:p>
        </p:txBody>
      </p:sp>
      <p:pic>
        <p:nvPicPr>
          <p:cNvPr id="10" name="Kép 9" descr="Ragtapaszok">
            <a:extLst>
              <a:ext uri="{FF2B5EF4-FFF2-40B4-BE49-F238E27FC236}">
                <a16:creationId xmlns:a16="http://schemas.microsoft.com/office/drawing/2014/main" id="{FB4D2CE9-4856-1019-4654-A67CBD6A3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4" y="3773387"/>
            <a:ext cx="3611231" cy="2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12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880555A-9720-F409-85D2-AB44CF10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096A-451F-4B11-9F53-DBE6750DC7B0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520164D-A08D-8F7C-A197-D27E9273F048}"/>
              </a:ext>
            </a:extLst>
          </p:cNvPr>
          <p:cNvSpPr txBox="1"/>
          <p:nvPr/>
        </p:nvSpPr>
        <p:spPr>
          <a:xfrm>
            <a:off x="600075" y="628234"/>
            <a:ext cx="1063942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b="1" i="0" u="none" strike="noStrike" baseline="0" dirty="0">
                <a:solidFill>
                  <a:srgbClr val="3232FF"/>
                </a:solidFill>
                <a:latin typeface="Times New Roman" panose="02020603050405020304" pitchFamily="18" charset="0"/>
              </a:rPr>
              <a:t>Irodai, előadó termi biztonság</a:t>
            </a:r>
            <a:endParaRPr lang="hu-HU" sz="3600" b="0" i="0" u="none" strike="noStrike" baseline="0" dirty="0">
              <a:solidFill>
                <a:srgbClr val="3232FF"/>
              </a:solidFill>
              <a:latin typeface="Times New Roman" panose="02020603050405020304" pitchFamily="18" charset="0"/>
            </a:endParaRPr>
          </a:p>
          <a:p>
            <a:r>
              <a:rPr lang="hu-HU" sz="2200" b="0" i="0" u="none" strike="noStrike" baseline="0" dirty="0">
                <a:solidFill>
                  <a:srgbClr val="000000"/>
                </a:solidFill>
              </a:rPr>
              <a:t>Irodai, tantermi környezetben könnyen azt hihetjük, hogy velünk nem történhetnek balesetek, hiszen sokkal kevesebb kockázatnak vagyunk kitéve.</a:t>
            </a:r>
          </a:p>
          <a:p>
            <a:r>
              <a:rPr lang="hu-HU" sz="2200" b="0" i="0" u="none" strike="noStrike" baseline="0" dirty="0">
                <a:solidFill>
                  <a:srgbClr val="000000"/>
                </a:solidFill>
              </a:rPr>
              <a:t>A kockázatok talán kisebbek, de baleseti okok itt is szép számmal előfordulnak, pl.: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200" b="0" i="0" u="none" strike="noStrike" baseline="0" dirty="0">
                <a:solidFill>
                  <a:srgbClr val="000000"/>
                </a:solidFill>
              </a:rPr>
              <a:t>elektromos eszközök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200" b="0" i="0" u="none" strike="noStrike" baseline="0" dirty="0">
                <a:solidFill>
                  <a:srgbClr val="000000"/>
                </a:solidFill>
              </a:rPr>
              <a:t>botlásveszély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200" b="0" i="0" u="none" strike="noStrike" baseline="0" dirty="0">
                <a:solidFill>
                  <a:srgbClr val="000000"/>
                </a:solidFill>
              </a:rPr>
              <a:t>egyéb veszélyek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200" b="0" i="0" u="none" strike="noStrike" baseline="0" dirty="0">
                <a:solidFill>
                  <a:srgbClr val="000000"/>
                </a:solidFill>
              </a:rPr>
              <a:t>ergonómia –munkahely beállítás, munkaszervezés</a:t>
            </a:r>
          </a:p>
          <a:p>
            <a:endParaRPr lang="hu-HU" sz="2200" b="0" i="0" u="none" strike="noStrike" baseline="0" dirty="0">
              <a:solidFill>
                <a:srgbClr val="000000"/>
              </a:solidFill>
            </a:endParaRPr>
          </a:p>
          <a:p>
            <a:r>
              <a:rPr lang="hu-HU" sz="2200" b="0" i="0" u="none" strike="noStrike" baseline="0" dirty="0">
                <a:solidFill>
                  <a:srgbClr val="000000"/>
                </a:solidFill>
              </a:rPr>
              <a:t>Az ergonómia testi épségünk és egészségünk megóvása érdekében különösen jelentős, a helytelen munkahely kialakítás és beállítás testünk leromlásában igen jelentős szerepet játszhat. 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8AADC71-0A50-6FAA-73F3-FA2D66D3B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4691037"/>
            <a:ext cx="3238499" cy="170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62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10">
            <a:extLst>
              <a:ext uri="{FF2B5EF4-FFF2-40B4-BE49-F238E27FC236}">
                <a16:creationId xmlns:a16="http://schemas.microsoft.com/office/drawing/2014/main" id="{12ABA784-CB2A-608F-A62B-60AECD63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53975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Veszélyek, kockázatok</a:t>
            </a:r>
            <a:br>
              <a:rPr lang="hu-HU" dirty="0"/>
            </a:br>
            <a:endParaRPr lang="hu-HU" dirty="0"/>
          </a:p>
        </p:txBody>
      </p:sp>
      <p:sp>
        <p:nvSpPr>
          <p:cNvPr id="12" name="Tartalom helye 11">
            <a:extLst>
              <a:ext uri="{FF2B5EF4-FFF2-40B4-BE49-F238E27FC236}">
                <a16:creationId xmlns:a16="http://schemas.microsoft.com/office/drawing/2014/main" id="{D4E6F98C-6478-B211-364C-45E36F3F0F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Veszélyes egy anyag/keverék, ha veszélyt jelző piktogram van a csomagolásán illetve a biztonsági adatlapjának 2. szakaszában.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A háztartásban gyakran fellelhető takarítószerek többsége is veszélyes!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13" name="Tartalom helye 12">
            <a:extLst>
              <a:ext uri="{FF2B5EF4-FFF2-40B4-BE49-F238E27FC236}">
                <a16:creationId xmlns:a16="http://schemas.microsoft.com/office/drawing/2014/main" id="{9371C6B0-F891-86C3-FCFA-5714526CF4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2" name="Dátum helye 1">
            <a:extLst>
              <a:ext uri="{FF2B5EF4-FFF2-40B4-BE49-F238E27FC236}">
                <a16:creationId xmlns:a16="http://schemas.microsoft.com/office/drawing/2014/main" id="{012E9A8B-7940-C545-DBDA-CEB50525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096A-451F-4B11-9F53-DBE6750DC7B0}" type="datetime1">
              <a:rPr lang="hu-HU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2026. 04. 22.</a:t>
            </a:fld>
            <a:endParaRPr lang="hu-HU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22454F2-754E-C9B9-3F90-D47F9FCE2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299" y="1438275"/>
            <a:ext cx="5574111" cy="47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3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970347-9166-222F-45FD-B190CED9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Kémiai kóroki tényezők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00386D-BBA2-33AF-AB0C-9DAAF01EF5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" y="1264444"/>
            <a:ext cx="5448300" cy="506253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hu-HU" b="1" dirty="0"/>
              <a:t>Veszélyes anyagok tárolása:</a:t>
            </a:r>
            <a:br>
              <a:rPr lang="hu-HU" b="1" dirty="0"/>
            </a:b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Veszélyes anyagok Élelmiszer/folyadék tárolására szolgáló ​edényben, palackban, hűtőszekrényben szigorúan tilos veszélyes anyagok/keveréket tárolni!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Veszélyes anyagokat minden esetben felcímkézve,  külön szekrényben, vagy helyiségben kell tárolni, mely zárható.​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jelzések mellett a felirat (címke) magyar nyelven, jól olvashatóan és letörölhetetlen módon tartalmazza a termék nevét, a benne lévő veszélyes anyag megnevezését (összetételét).​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szóró flakonon is fel kell tüntetni a benne lévő felhígított tisztítószer nevét és adatait.</a:t>
            </a:r>
          </a:p>
          <a:p>
            <a:pPr>
              <a:buFont typeface="Wingdings" panose="05000000000000000000" pitchFamily="2" charset="2"/>
              <a:buChar char="ü"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biztonsági adatlap 7.2 (Tárolás) és 10.5 fejezete (Összeférhetetlen anyagok) tartalmazza a tárolással kapcsolatos információkat.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E7A2E90-2E7F-7074-927E-582301888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14438"/>
            <a:ext cx="5181600" cy="506253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hu-HU" b="1" dirty="0"/>
              <a:t>Veszélyes anyagok kezelése:</a:t>
            </a:r>
          </a:p>
          <a:p>
            <a:pPr>
              <a:buFont typeface="Wingdings" panose="05000000000000000000" pitchFamily="2" charset="2"/>
              <a:buChar char="ü"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Az előírt egyéni védőeszközöket (biztonsági adatlap 8. szakasza) kötelező viselni!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Csakolyan egyéni védőeszköz használható, amit az adott anyag áthatolásával szemben bevizsgáltak.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Vegyifülke alatt kell kezelni, ahol ezt a biztonsági adatlap előírja​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Részt kell venni az előírt orvosi vizsgálatokon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biztonsági adatlap 7.1-es fejezete tartalmazza a kezelésre vonatkozó információkat</a:t>
            </a:r>
          </a:p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183114A-782A-976A-3AFB-8FFA7308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852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121C9A-66FB-79F5-7DC4-16310AB3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55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képernyős munkavégzés főbb egészségkockázati tényezői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A60AF8-3360-014B-3019-8901DD8B0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66800"/>
            <a:ext cx="5181600" cy="51101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dirty="0"/>
              <a:t>A képernyő előtti munkavégzést az 50/1999. (XI.3.) EüM. rendelet szabályozza.</a:t>
            </a:r>
          </a:p>
          <a:p>
            <a:pPr marL="0" indent="0">
              <a:buNone/>
            </a:pPr>
            <a:r>
              <a:rPr lang="hu-HU" u="sng" dirty="0"/>
              <a:t>Kockázatai: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Látásromlást előidéző tényezők (rejtett fénytörési hiba, komfortos binokuláris látás hiánya)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Pszichés (mentális) tényezők (idegi fáradtság)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Fizikai állapotromlást előidéző tényezők (kéz-, kar-, gerincfájdalmak)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rendelet kimondja, hogy az egészséges és biztonságos munkavégzés érdekében: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>
                <a:solidFill>
                  <a:srgbClr val="FF0000"/>
                </a:solidFill>
              </a:rPr>
              <a:t>Óránként 10 perces szünetet kell tartani </a:t>
            </a:r>
            <a:r>
              <a:rPr lang="hu-HU" dirty="0"/>
              <a:t>a munkavégzésben, ami a monitor nézését megszakítja (telefonálás, nyomtatott anyagok olvasása), de lehetőség szerint egy kis testmozgásra is sort kell keríteni. </a:t>
            </a:r>
          </a:p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38FB803-6BF9-0B75-2556-16D33A962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66800"/>
            <a:ext cx="5181600" cy="511016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Naponta maximum 6 órát szabad képernyős munkavégzéssel eltölteni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Ezt mindenkinek saját magának kell munkaszervezéssel biztosítani.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dolgozók látásának vizsgálatát biztosítani kell, őket szükség szerint, de legalább kétévenként látásvizsgálatra kell küldeni.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munkáltató köteles a képernyős munkahelyen dolgozókat éleslátást biztosító szemüveggel ellátni, ennek feltételei: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szemészeti szakvizsgálat eredménye indokolja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dolgozó által használt szemüveg vagy kontaktlencse a képernyő előtti munkavégzéshez nem megfelelő</a:t>
            </a:r>
          </a:p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C2479A5-D4CD-4DEE-A7F9-0EDC502CD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14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DDBE50-586B-3A93-FDE9-59AFB025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24019" cy="716423"/>
          </a:xfrm>
        </p:spPr>
        <p:txBody>
          <a:bodyPr/>
          <a:lstStyle/>
          <a:p>
            <a:r>
              <a:rPr lang="hu-HU" dirty="0"/>
              <a:t>Munkavédelmi jogszabályok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22866D-7A6E-D977-1E88-1E6DA6F6A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1548"/>
            <a:ext cx="7824019" cy="50954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hu-HU" dirty="0"/>
          </a:p>
          <a:p>
            <a:r>
              <a:rPr lang="hu-HU" dirty="0"/>
              <a:t>1993.éviXCIII.törvény a munkavédelemről</a:t>
            </a:r>
          </a:p>
          <a:p>
            <a:r>
              <a:rPr lang="hu-HU" dirty="0"/>
              <a:t>3/2002.(II.8.) </a:t>
            </a:r>
            <a:r>
              <a:rPr lang="hu-HU" dirty="0" err="1"/>
              <a:t>SzCsM</a:t>
            </a:r>
            <a:r>
              <a:rPr lang="hu-HU" dirty="0"/>
              <a:t>-EüM együttes rendelet a munkahelyek munkavédelmi követelményeinek minimális szintjéről</a:t>
            </a:r>
          </a:p>
          <a:p>
            <a:r>
              <a:rPr lang="hu-HU" dirty="0"/>
              <a:t>1999. évi XLII. Törvény a nemdohányzók védelméről és a dohánytermékek fogyasztásának, forgalmazásának egyes szabályairól</a:t>
            </a:r>
          </a:p>
          <a:p>
            <a:r>
              <a:rPr lang="hu-HU" dirty="0"/>
              <a:t>50/1999. (XI. 3.) EüM rendelet a képernyő előtti munkavégzés minimális egészségügyi és biztonsági követelményeiről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E7C092D-983A-E82C-62A9-BCD16DA5D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219" y="1822565"/>
            <a:ext cx="2782917" cy="3212870"/>
          </a:xfrm>
          <a:prstGeom prst="rect">
            <a:avLst/>
          </a:prstGeom>
        </p:spPr>
      </p:pic>
      <p:sp>
        <p:nvSpPr>
          <p:cNvPr id="6" name="Dátum helye 5">
            <a:extLst>
              <a:ext uri="{FF2B5EF4-FFF2-40B4-BE49-F238E27FC236}">
                <a16:creationId xmlns:a16="http://schemas.microsoft.com/office/drawing/2014/main" id="{23D1BB90-C56B-206E-FC5E-A849DB167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1032-365B-44D4-AA5D-8A40A355926E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20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F81B20-1021-D0F8-851C-486632194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1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Berendezések</a:t>
            </a:r>
            <a:br>
              <a:rPr lang="hu-HU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endParaRPr lang="hu-HU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C1B859-1358-2A79-A378-E6438D888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52500"/>
            <a:ext cx="5181600" cy="5224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/>
              <a:t>Képernyő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Stabil kép, villódzás mentesség, instabilitás kiküszöbölése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Fényesség, kontraszt állíthatósága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Elfordítható, dönthető monitor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Tükröződéstől, fényvisszaverődéstől mentes képernyő</a:t>
            </a:r>
          </a:p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6942946-C266-3C23-FE87-7FB1B4AB0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52500"/>
            <a:ext cx="5181600" cy="5224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/>
              <a:t>Munkaasztal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Megfelelő méret a munkafeladattól függően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Flexibilis illeszkedés  a munkafeladathoz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Felületük nem lehet fényvisszaverő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Állásbiztosság, stabilitás, billegésmentesség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Lehetőleg állítható magasságú legyen (ált. 720 mm)</a:t>
            </a:r>
          </a:p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1B3C9BC-9D3A-6A49-B0B9-0BCD75028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23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0E0196-57D3-844E-8A84-497280D5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117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Berendezések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2CF3A2E-93AC-6255-DAC6-9B63C66FF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657225"/>
            <a:ext cx="8058150" cy="55197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/>
              <a:t>Munkaszék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Stabilitás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Könnyen állítható magasságú ülőfelület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Dönthető és állítható magasságú háttámla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Igény esetén sarok-, kartámasz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Könnyű, szabad mozgást ne akadályozza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Anatómiai szempontból nagyon fontos, hogy a képernyős munkahelyeknél a munkaszék háttámláját úgy kell beállítani, hogy a gerinc tehermentes és egyenes legyen.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F7EC9162-9015-DDAF-59C3-EE880D364D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75718" y="501650"/>
            <a:ext cx="1896020" cy="2883658"/>
          </a:xfrm>
          <a:prstGeom prst="rect">
            <a:avLst/>
          </a:prstGeo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BCD95BCC-4E82-195B-A788-E1CF512DB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211D758A-50BA-367F-995E-7E39B3921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718" y="3472692"/>
            <a:ext cx="1908213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24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EA6D95-E882-CAB3-0F15-C0199302A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Kockázatos testtartások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E19534-65E4-E9A5-8D73-ADA3AE104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762000"/>
            <a:ext cx="7902709" cy="5414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Több helytelen csuklótartás is könyök és alkar fájdalmat okoz.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csukló felfelé hajlítása, lefelé feszítése, vagy az oldalirányú eltartás folyamatos megterhelést jelent az alkari izmok számára, de a könyökízületek és az alkar is sérülhet, fájhat. 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Ezek a káros hatások csökkenthetők a megfelelő billentyűzet kiválasztásával és a csuklótámasz biztosításával.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FDD23D2B-4F74-46A5-D2C3-05A5CBF7CC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46338" y="658812"/>
            <a:ext cx="2438611" cy="1835055"/>
          </a:xfrm>
          <a:prstGeom prst="rect">
            <a:avLst/>
          </a:prstGeo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56D89416-576E-D4E9-D57A-37DBF3DB6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>
              <a:solidFill>
                <a:schemeClr val="tx1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AA1081D-6CAB-CD7A-5C36-866F2D8F5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758" y="2671590"/>
            <a:ext cx="2475191" cy="178628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0B22A35-0723-EA01-A77B-C36D441A1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758" y="4532408"/>
            <a:ext cx="2475191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78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2C19B0-3E8D-84AD-DC07-EC3DFE19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75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Munkakörnyezet és ergonómia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C271DE4-270A-6671-1728-CD1D202E8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695325"/>
            <a:ext cx="5181600" cy="54816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Az ergonómia görög eredetű szó, jelentése  a munka gazdaságos megszervezésének elmélete és gyakorlata;</a:t>
            </a:r>
          </a:p>
          <a:p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Az ergonómia a munkavállaló és a munkakörnyezete kapcsolatával foglalkozik;</a:t>
            </a:r>
          </a:p>
          <a:p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Legfontosabb alapelve: a munkakörnyezetet az ott dolgozó alkalmazottak és a hatókörben tartózkodók igényei alapján kell megtervezni.</a:t>
            </a:r>
          </a:p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762E4A9-2C4B-09EB-A56C-F1360859E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/>
              <a:t>2026. 04. 22.</a:t>
            </a:fld>
            <a:endParaRPr lang="hu-HU"/>
          </a:p>
        </p:txBody>
      </p:sp>
      <p:pic>
        <p:nvPicPr>
          <p:cNvPr id="13" name="Tartalom helye 12">
            <a:extLst>
              <a:ext uri="{FF2B5EF4-FFF2-40B4-BE49-F238E27FC236}">
                <a16:creationId xmlns:a16="http://schemas.microsoft.com/office/drawing/2014/main" id="{994AC09A-6477-0349-8212-6F8179D391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590550"/>
            <a:ext cx="57531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60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DCE654-98D1-A326-949A-093DA749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4499"/>
          </a:xfrm>
        </p:spPr>
        <p:txBody>
          <a:bodyPr>
            <a:normAutofit fontScale="90000"/>
          </a:bodyPr>
          <a:lstStyle/>
          <a:p>
            <a:pPr algn="ctr"/>
            <a:r>
              <a:rPr lang="hu-HU">
                <a:solidFill>
                  <a:schemeClr val="tx2">
                    <a:lumMod val="75000"/>
                    <a:lumOff val="25000"/>
                  </a:schemeClr>
                </a:solidFill>
              </a:rPr>
              <a:t>A villamos berendezések biztonsága</a:t>
            </a:r>
            <a:br>
              <a:rPr lang="hu-HU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endParaRPr lang="hu-HU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9299CF6-59B9-62D2-C328-1EE1141ED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619125"/>
            <a:ext cx="8382000" cy="55578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Erősáramú berendezést csak villanyszerelő javíthat.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berendezés és a csatlakozó szerelvények csak szabványosak és sérülésmentesek lehetnek.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Az adattáblán feltüntetett üzemeltetési értékeket (pl.: 230 V) be kell tartani.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kábel és a hosszabbító is csak ép, sérülésmentes, a vonatkozó szabványoknak megfelelő lehet.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Tilos úgy áramot elvezetni, hogy hosszabbítót hosszabbítóba dugunk!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Védőérintkező nélküli kábelhosszabbítót, csatlakozót csak a kettős szigetelésű készülékeknél szabad alkalmazni.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Javítás idejére biztosítani kell a berendezést az akaratlan elindítás ellen.</a:t>
            </a:r>
          </a:p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CCA846D-B947-ABBF-43E5-9FFE34E00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F5A0B74-8055-FED2-02C5-630CD33A0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348" y="1868192"/>
            <a:ext cx="1740152" cy="27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40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990A13-9B9E-714B-3FEA-65C453F2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117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Létra alkalmazása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B68ABD3-4C83-CFA7-28FE-A22471BDC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638175"/>
            <a:ext cx="5181600" cy="553878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Székre, asztalra, ablakpárkányra, vagy nem stabil, erre a célra alkalmatlan eszközre állni nem szabad.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létrát úgy kell elhelyezni, hogy az a használata alatt végig stabil legyen.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 kapaszkodás és a biztonságos állás lehetősége biztosított legyen. A létra használatakor csúszásmentes talpú zárt lábbelit kell viselni, a papucs baleseti kockázatot jelent.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Ha létrára teherrel kell felmenni, az nem korlátozhatja a kapaszkodás lehetőségét.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Szükség esetén másik munkatárs segítsen a létra megtartásában. </a:t>
            </a:r>
          </a:p>
          <a:p>
            <a:endParaRPr lang="hu-HU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AA217E69-3BCF-538C-4C88-7A3C368ECC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7959" y="1197440"/>
            <a:ext cx="4721066" cy="4069886"/>
          </a:xfrm>
          <a:prstGeom prst="rect">
            <a:avLst/>
          </a:prstGeo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C674B68E-5D03-82B8-A571-BA1EF039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25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0CA707-C674-7EE9-4899-251D318B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75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Létra alkalmazása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11229B2-006E-F5D0-3760-F16346007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028700"/>
            <a:ext cx="6143625" cy="51482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létrát használat előtt szemrevételezéssel meg kell vizsgálni.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Szerkezetében sérült létra nem használható (törött, fokhiányos, csúszásgátló a létra alján sérült vagy hiányzik, keresztmerevítő vagy szétcsúszásgátló sérült).</a:t>
            </a:r>
          </a:p>
          <a:p>
            <a:endParaRPr lang="hu-HU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0B7E2483-1FBF-4136-A864-9CE1AD8063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1824" y="1028700"/>
            <a:ext cx="4619626" cy="5148263"/>
          </a:xfrm>
          <a:prstGeom prst="rect">
            <a:avLst/>
          </a:prstGeo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1C41EA36-44B6-6D7E-47A0-748474BB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25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B0CF63-7C6B-BBE8-A49A-5192FE6A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6"/>
            <a:ext cx="10515600" cy="604839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Az épületelemek meghibásodásából adódó veszélyek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1C8D6A4-9C5F-AF9D-E7F6-3575A14E7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550" y="1285875"/>
            <a:ext cx="10763250" cy="48910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folyamatos, napi szintű rendeltetésszerű használat mellett is bármikor előfordulhatnak a különböző épületelemek sérülései, meghibásodásai amelyek veszélyforrások lehetnek: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Nyílászárók (ajtók, ablakok) üvegezésének törése okán fellépő veszélyek (huzat hatására)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Nyílászárók hibái (pl.: ajtó megszorulása; ajtókilincsek törése; zárak működésképtelensége)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padozat sérülése miatt fellépő veszélyek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Le-, beesés, botlásveszély szintkülönbségekből adódóan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 Csúszásveszély nedves padozat miatt</a:t>
            </a:r>
          </a:p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A534E78-F7E1-72BE-EFBC-5FEEAAAB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2026. 04. 22.</a:t>
            </a:fld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06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9A80DA-5B04-8EEC-EC24-DBDDD52D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közlekedő- és menekülési utak veszélyei</a:t>
            </a:r>
            <a:br>
              <a:rPr lang="hu-HU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endParaRPr lang="hu-HU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0D5131-6276-815B-6293-AE1C2258C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019175"/>
            <a:ext cx="10029825" cy="515778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Fontos  a menekülési- és közlekedési utak folyamatos szabadon tartása, ezek még átmenetileg sem szűkíthetők le.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Veszély (pl. tűz) esetén a begyakorlott eljárást kell alkalmazni a rendelkezésre álló mentési- </a:t>
            </a:r>
            <a:r>
              <a:rPr lang="hu-HU" dirty="0" err="1"/>
              <a:t>havária</a:t>
            </a:r>
            <a:r>
              <a:rPr lang="hu-HU" dirty="0"/>
              <a:t> terv alapján.</a:t>
            </a:r>
          </a:p>
          <a:p>
            <a:pPr marL="0" indent="0" algn="ctr">
              <a:buNone/>
            </a:pPr>
            <a:r>
              <a:rPr lang="hu-HU" sz="4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Téli útviszonyok veszélyei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Ne közlekedjünk havas illetve jeges gépkocsival, mert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leváló jégdarabok balesetet okozhatnak,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hóval vagy jéggel takart fényszórók nem világítanak megfelelően,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jeges, havas szélvédőn rosszul lehet kilátni.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Indulás előtt ellenőrizzük és takarítsuk le a gépkocsit!</a:t>
            </a:r>
          </a:p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80E6198-2FF2-4356-B5CD-780FF8582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17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62583">
              <a:srgbClr val="2C5E7E"/>
            </a:gs>
            <a:gs pos="56166">
              <a:srgbClr val="415471"/>
            </a:gs>
            <a:gs pos="69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 descr="Lángok fekete háttérrel">
            <a:extLst>
              <a:ext uri="{FF2B5EF4-FFF2-40B4-BE49-F238E27FC236}">
                <a16:creationId xmlns:a16="http://schemas.microsoft.com/office/drawing/2014/main" id="{EBB9290D-9BA2-0454-D166-339E866C13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9175"/>
            <a:ext cx="5181600" cy="1996281"/>
          </a:xfrm>
        </p:spPr>
      </p:pic>
      <p:pic>
        <p:nvPicPr>
          <p:cNvPr id="11" name="Tartalom helye 10" descr="Tűzoltó készülék és feltekert tömlő szálloda folyosóján">
            <a:extLst>
              <a:ext uri="{FF2B5EF4-FFF2-40B4-BE49-F238E27FC236}">
                <a16:creationId xmlns:a16="http://schemas.microsoft.com/office/drawing/2014/main" id="{6924D27E-94B6-DA98-1D17-2700D3D238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1459175"/>
            <a:ext cx="4552950" cy="4396580"/>
          </a:xfr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5B060482-806C-DB99-D6E1-DB06FC7F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2026. 04. 22.</a:t>
            </a:fld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AF1DC20-315D-498F-F810-D13B963FE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014" y="460375"/>
            <a:ext cx="4893972" cy="71984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17B0026-27F6-68BE-B1AB-7711DD5DC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657465"/>
            <a:ext cx="5181600" cy="221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1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2B8C98-2A66-ED61-CE2F-DA74C430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Munkabiztonságot javító szabályozások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0EBB24-5790-BE45-A097-ACCC037F2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Magyar Képzőművészeti egyetem (továbbiakban MKE) Munkavédelmi Szabályzata, és mellékletei,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Kancellári, Rektori utasítások, szabályozók,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Gyakorlati vezetői utasítások, szabályozók.</a:t>
            </a:r>
          </a:p>
          <a:p>
            <a:pPr>
              <a:buFont typeface="Wingdings" panose="05000000000000000000" pitchFamily="2" charset="2"/>
              <a:buChar char="Ø"/>
            </a:pPr>
            <a:endParaRPr lang="hu-HU" dirty="0"/>
          </a:p>
          <a:p>
            <a:pPr marL="0" indent="0">
              <a:buNone/>
            </a:pPr>
            <a:r>
              <a:rPr lang="hu-HU" dirty="0"/>
              <a:t>A vezetői szabályozók és utasítások nem írhatják felül az MKE Munkavédelmi Szabályzatában, Tűzvédelmi Szabályzatában foglaltakat, mely a hatályos törvényi, jogszabályi és rendeleti előírások alapján készültek</a:t>
            </a:r>
          </a:p>
          <a:p>
            <a:pPr marL="0" indent="0">
              <a:buNone/>
            </a:pPr>
            <a:r>
              <a:rPr lang="hu-HU" dirty="0"/>
              <a:t>Szigorúbb intézkedést azonban hozhat!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0EE2B9F-858B-FA28-4768-C1181A1B1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1A51-039F-4690-93E8-AEAE0EB34295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69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33693C72-759F-5739-B6C6-1534A5A31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1199"/>
            <a:ext cx="9448800" cy="41957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54/2014. (XII. 5.) BM rendelet, OTSZ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1996. évi XXXI. tűzvédelmi törvény, tűz elleni védekezésről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30/1996. (XII. 6.) BM rendelet, tűzvédelmi szabályzat készítéséről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45/2011. (XII. 7.) BM rendelet a tűzvédelmi szakvizsgára kötelezett foglalkozási ágakról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50/2011. (XII.20.) BM rendelet a bejelentés köteles tűzvédelmi szolgáltatási tevékenységek megkezdésének és folytatásának részletes szabályairól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259/2011. (XII. 7.) Korm. rendelet a tűzvédelmi bírságról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C4EA0F4-78E6-047B-714F-EB954F4C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8900"/>
            <a:ext cx="2743200" cy="365125"/>
          </a:xfrm>
        </p:spPr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2026. 04. 22.</a:t>
            </a:fld>
            <a:endParaRPr lang="hu-H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2D4870E-13E1-5E7C-05A5-D48AE3D4D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892" y="327565"/>
            <a:ext cx="5512158" cy="149806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8E5746F-71A6-3DF1-683E-53D350B55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265" y="327565"/>
            <a:ext cx="1730768" cy="20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46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2561F4-7FCD-280F-09E9-D46F62F7D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342900"/>
            <a:ext cx="10163175" cy="58340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Az Egyetem Tűzvédelmi Szabályzata</a:t>
            </a:r>
          </a:p>
          <a:p>
            <a:pPr marL="0" indent="0">
              <a:buNone/>
            </a:pP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	–Tűzvédelmi feladatok, felelősségi körök</a:t>
            </a:r>
          </a:p>
          <a:p>
            <a:pPr marL="0" indent="0">
              <a:buNone/>
            </a:pP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	–Általános használati szabályok</a:t>
            </a:r>
          </a:p>
          <a:p>
            <a:pPr marL="0" indent="0">
              <a:buNone/>
            </a:pP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	–Tevékenységre vonatkozó szabályok</a:t>
            </a:r>
          </a:p>
          <a:p>
            <a:pPr marL="0" indent="0">
              <a:buNone/>
            </a:pPr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Intézményi, kancellári Tűzvédelmi Szabályzatok az adott szervezeti egységekre érvényes konkrét használati szabályokat rögzítik</a:t>
            </a:r>
          </a:p>
          <a:p>
            <a:pPr marL="0" indent="0">
              <a:buNone/>
            </a:pP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-Tűzriadó terv</a:t>
            </a:r>
          </a:p>
          <a:p>
            <a:pPr marL="0" indent="0">
              <a:buNone/>
            </a:pPr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vezetői szabályozók és utasítások nem írhatják felül az MKE Munkavédelmi Szabályzatában, Tűzvédelmi Szabályzatában foglaltakat, mely a hatályos törvényi, jogszabályi és rendeleti előírások alapján készültek.</a:t>
            </a:r>
          </a:p>
          <a:p>
            <a:pPr marL="0" indent="0">
              <a:buNone/>
            </a:pPr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hu-HU" u="sng" dirty="0">
                <a:solidFill>
                  <a:srgbClr val="FF0000"/>
                </a:solidFill>
              </a:rPr>
              <a:t>Szigorúbb intézkedést azonban hozhat!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03DF455-5A58-7210-85AF-9B5B82F5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2026. 04. 22.</a:t>
            </a:fld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38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205B83E9-2BAE-6F1D-E8A1-69711A2C70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98439" y="715785"/>
            <a:ext cx="2988396" cy="1995488"/>
          </a:xfrm>
          <a:prstGeom prst="rect">
            <a:avLst/>
          </a:prstGeo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73EAE92E-3E05-EBBD-D715-BBE68AD5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/>
              <a:t>2026. 04. 22.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80497DE-E4EF-68C1-D6ED-DEA72F5BE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53" y="598133"/>
            <a:ext cx="2988396" cy="223079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6DDD1AA-D42E-4315-846B-003FE0CF1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559" y="3819451"/>
            <a:ext cx="5589431" cy="2075234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795D4174-510B-4CDF-3684-6B5227FF8C94}"/>
              </a:ext>
            </a:extLst>
          </p:cNvPr>
          <p:cNvSpPr txBox="1"/>
          <p:nvPr/>
        </p:nvSpPr>
        <p:spPr>
          <a:xfrm>
            <a:off x="1151853" y="282892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TŰZMEGELŐZÉS</a:t>
            </a:r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EF37281-5509-DC63-6DA6-C58ADAC7B76A}"/>
              </a:ext>
            </a:extLst>
          </p:cNvPr>
          <p:cNvSpPr txBox="1"/>
          <p:nvPr/>
        </p:nvSpPr>
        <p:spPr>
          <a:xfrm>
            <a:off x="5095875" y="1021032"/>
            <a:ext cx="6430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Tűzvédelem</a:t>
            </a:r>
            <a:endParaRPr lang="hu-HU" dirty="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2D523F01-1180-BA36-7D30-D0C4AF74FF1F}"/>
              </a:ext>
            </a:extLst>
          </p:cNvPr>
          <p:cNvSpPr txBox="1"/>
          <p:nvPr/>
        </p:nvSpPr>
        <p:spPr>
          <a:xfrm>
            <a:off x="8549025" y="270405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TŰZOLTÁS</a:t>
            </a:r>
            <a:endParaRPr lang="hu-HU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BB25C88B-49E3-766E-0F19-1EB16B5CF624}"/>
              </a:ext>
            </a:extLst>
          </p:cNvPr>
          <p:cNvSpPr txBox="1"/>
          <p:nvPr/>
        </p:nvSpPr>
        <p:spPr>
          <a:xfrm>
            <a:off x="4948240" y="5911382"/>
            <a:ext cx="7324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TŰZVIZSGÁLAT</a:t>
            </a:r>
            <a:endParaRPr lang="hu-HU" dirty="0"/>
          </a:p>
        </p:txBody>
      </p:sp>
      <p:sp>
        <p:nvSpPr>
          <p:cNvPr id="22" name="Nyíl: balra-felfelé mutató 21">
            <a:extLst>
              <a:ext uri="{FF2B5EF4-FFF2-40B4-BE49-F238E27FC236}">
                <a16:creationId xmlns:a16="http://schemas.microsoft.com/office/drawing/2014/main" id="{6F962707-F3D9-2528-8022-5C9AF84680CA}"/>
              </a:ext>
            </a:extLst>
          </p:cNvPr>
          <p:cNvSpPr/>
          <p:nvPr/>
        </p:nvSpPr>
        <p:spPr>
          <a:xfrm>
            <a:off x="9048750" y="3429000"/>
            <a:ext cx="1657350" cy="1533525"/>
          </a:xfrm>
          <a:prstGeom prst="left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Nyíl: balra-felfelé mutató 22">
            <a:extLst>
              <a:ext uri="{FF2B5EF4-FFF2-40B4-BE49-F238E27FC236}">
                <a16:creationId xmlns:a16="http://schemas.microsoft.com/office/drawing/2014/main" id="{0C4FC590-56F3-F2D8-AE9A-5E3940369800}"/>
              </a:ext>
            </a:extLst>
          </p:cNvPr>
          <p:cNvSpPr/>
          <p:nvPr/>
        </p:nvSpPr>
        <p:spPr>
          <a:xfrm rot="5400000">
            <a:off x="1503496" y="3306628"/>
            <a:ext cx="1412606" cy="1657351"/>
          </a:xfrm>
          <a:prstGeom prst="left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Nyíl: balra-jobbra mutató 23">
            <a:extLst>
              <a:ext uri="{FF2B5EF4-FFF2-40B4-BE49-F238E27FC236}">
                <a16:creationId xmlns:a16="http://schemas.microsoft.com/office/drawing/2014/main" id="{31644357-1AA9-45F9-5D60-F19095A79A84}"/>
              </a:ext>
            </a:extLst>
          </p:cNvPr>
          <p:cNvSpPr/>
          <p:nvPr/>
        </p:nvSpPr>
        <p:spPr>
          <a:xfrm>
            <a:off x="4524375" y="1590675"/>
            <a:ext cx="3086100" cy="84087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6111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D8B3E5-5DD5-AB90-F48B-2F06BFDE1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Az égés és a tűz fogalma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3D65E16A-2E50-E5B5-D010-E44354D489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749" y="1104900"/>
            <a:ext cx="9058275" cy="4911297"/>
          </a:xfrm>
          <a:prstGeom prst="rect">
            <a:avLst/>
          </a:prstGeo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76CFD2AD-DABB-E15E-CAD0-FC504F03E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2026. 04. 22.</a:t>
            </a:fld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00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619807-E533-2BE3-D218-047F41433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Az égés és a tűz fogalma – az égés feltételei, fajtái:</a:t>
            </a:r>
            <a:b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46D563-09B7-369A-E873-CF00722E48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81075"/>
            <a:ext cx="5753100" cy="51958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Égésnek nevezzük azt a kémiai folyamatot, amelynél az éghető anyag egyesül a levegő oxigénjével, hő és a legtöbb esetben fény, energia szabadul fel. (Tűzvéd. Tv.) 1996. évi XXXI. törvény a tűz elleni védekezésről, műszaki mentésről, a tűzoltóságról.</a:t>
            </a:r>
          </a:p>
          <a:p>
            <a:endParaRPr lang="hu-HU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3CD173EA-56C0-B6BD-3AA0-2C0F4744E9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3675" y="1070248"/>
            <a:ext cx="4495800" cy="4954557"/>
          </a:xfrm>
          <a:prstGeom prst="rect">
            <a:avLst/>
          </a:prstGeo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4708AE57-24BF-A865-3B81-02E47C8E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2026. 04. 22.</a:t>
            </a:fld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03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1331E1-33DA-4DD9-ED66-B3E6DA8E1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Az égés feltételeinek háromszöge</a:t>
            </a:r>
            <a:endParaRPr lang="hu-HU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E9953D2F-4E32-9A86-66B3-A1E13361A5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63574" y="1847850"/>
            <a:ext cx="4398252" cy="4351338"/>
          </a:xfrm>
          <a:prstGeom prst="rect">
            <a:avLst/>
          </a:prstGeo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09F28590-E803-79EF-1CDC-75C5A8B7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2026. 04. 22.</a:t>
            </a:fld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02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3C226D-40CD-EFC8-B731-CE3F718FE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447675"/>
            <a:ext cx="10525126" cy="57292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Általános értelemben oxidáció, tűzvédelmi szempontból az éghető anyag és a levegő egyesülése (a továbbiakban oxidálószer alatt a levegő oxigénjét fogjuk érteni).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b="1" dirty="0"/>
              <a:t>Az égés csak akkor indulhat meg és maradhat fenn, ha az éghető anyag (ÉA) és a levegő megfelelő mennyiségű oxigénje (O), oxidáló anyag, valamint ha az égés megindulásához szükséges gyulladási hőmérséklet (GYH) azonos térben és időben rendelkezésre áll.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u="sng" dirty="0"/>
              <a:t>Az égés létrejöttéhez tehát szükséges a három feltétel egy időben és térben való megléte!</a:t>
            </a:r>
            <a:r>
              <a:rPr lang="hu-HU" dirty="0"/>
              <a:t>	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55D8760-CBDC-B8A1-215A-B1CCD809A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2026. 04. 22.</a:t>
            </a:fld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52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83F6A4-BCC2-5276-64DC-D0246AD5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962"/>
            <a:ext cx="10515600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Az égéshez szükséges oxigén (O</a:t>
            </a:r>
            <a:r>
              <a:rPr lang="hu-HU" sz="2200" b="1" dirty="0"/>
              <a:t>2</a:t>
            </a:r>
            <a:r>
              <a:rPr lang="hu-HU" b="1" dirty="0"/>
              <a:t>),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0D52AB-9C45-7C72-4CDD-571F098F4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19150"/>
            <a:ext cx="8210550" cy="53578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A levegő összetétele: 78% N2, 21 % oxigén, 1 % egyéb gázok (0,9% Argon, 0,03% CO</a:t>
            </a:r>
            <a:r>
              <a:rPr lang="hu-HU" sz="2000" dirty="0"/>
              <a:t>2</a:t>
            </a:r>
            <a:r>
              <a:rPr lang="hu-HU" dirty="0"/>
              <a:t>, kisebb mennyiségben más nemesgázok, 10 g/m</a:t>
            </a:r>
            <a:r>
              <a:rPr lang="hu-HU" sz="2400" dirty="0"/>
              <a:t>3</a:t>
            </a:r>
            <a:r>
              <a:rPr lang="hu-HU" dirty="0"/>
              <a:t> vízgőz).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/>
              <a:t>Ha a levegő oxigéntartalma 18-21% között van tökéletes égésről, ha 14-18 % között van tökéletlen égésről beszélünk, 10 % alatt gyakorlatilag megszűnik az égés. </a:t>
            </a:r>
          </a:p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88BBABA-5885-A2FD-223F-D14F995A5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2026. 04. 22.</a:t>
            </a:fld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C489E7A-C925-57B8-C874-15CFEB795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305" y="3370160"/>
            <a:ext cx="3543420" cy="307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180E6C-7E0B-F893-096E-A2E2870F2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165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Az égés fajtái külső megjelenése alapján: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0F106C-D38C-0B29-463E-4D02171F6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676275"/>
            <a:ext cx="10620375" cy="550068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u-HU" sz="2400" b="1" dirty="0"/>
              <a:t>Lánggal égés: így égnek az éghető folyadékok és gázok (pl. H2 , CO, LPG, CNG stb.).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/>
              <a:t>Parázzsal égés: így ég a szilárd anyagok egy része ( pl. faszén, koksz)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/>
              <a:t>Lánggal és parázzsal égés: így ég a legtöbb szilárd, éghető anyag (pl. fa, szén, textíliák stb.).</a:t>
            </a:r>
          </a:p>
          <a:p>
            <a:pPr marL="0" indent="0">
              <a:buNone/>
            </a:pPr>
            <a:r>
              <a:rPr lang="hu-HU" sz="2400" dirty="0"/>
              <a:t>(A fentieket, azért kell ismerni, hogy az éghető anyag fajtájához a megfelelő oltóanyaggal töltött tűzoltó készüléket (pl. porral oltó) ki tudjuk választani.)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dirty="0"/>
              <a:t>„A” tűzosztály: szilárd, általában szerves eredetű olyan anyagok tüze, amely lángolás és/vagy izzás (parázslás) kíséretében ég;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dirty="0"/>
              <a:t>„B” tűzosztály: folyékony vagy cseppfolyósított szilárd anyagok tüzei;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dirty="0"/>
              <a:t>„C” tűzosztály: gázok tüzei;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dirty="0"/>
              <a:t>„D” tűzosztály: fémek tüzei.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dirty="0"/>
              <a:t>„F” tűzosztály: sütésre, főzésre használt állati, növényi eredetű zsírok, olajok tüzei.</a:t>
            </a:r>
          </a:p>
          <a:p>
            <a:pPr marL="0" indent="0">
              <a:buNone/>
            </a:pPr>
            <a:r>
              <a:rPr lang="hu-HU" sz="2400" dirty="0"/>
              <a:t>Ez az osztályozás alkalmazandó a tűzoltás szempontjából alkalmas tűzoltó készülékek kiválasztásakor!</a:t>
            </a:r>
          </a:p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030AE06-59F4-6D4B-F264-D2464815B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/>
              <a:t>2026. 04. 22.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2758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938519-1ABD-638E-FEFF-1F5E6654B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319086"/>
            <a:ext cx="11049000" cy="6538913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hu-HU" sz="8600" dirty="0"/>
          </a:p>
          <a:p>
            <a:pPr marL="0" indent="0" algn="ctr">
              <a:buNone/>
            </a:pPr>
            <a:r>
              <a:rPr lang="hu-HU" sz="8600" b="1" dirty="0"/>
              <a:t>OKTATÁSI INTÉZMÉNYI JOGOK, KÖTELEZETTSÉGEK</a:t>
            </a:r>
            <a:endParaRPr lang="hu-HU" b="1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sz="7200" dirty="0"/>
              <a:t>A hallgatókat a gyakorlati és hallgatói oktatásokat megelőzően tűzvédelmi oktatásban részesíti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7200" dirty="0"/>
              <a:t>Valamennyi hallgatót évenként ismétlődő tűzvédelmi oktatásban részesíti;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7200" dirty="0"/>
              <a:t>A hallgatót rendkívüli tűzvédelmi oktatásban részesíti, amennyiben annak munkaköre megváltozik, új technológiát vezetnek be, tűzeset után, vagy ha hosszabb távollétről tér vissza (pl. hosszabb betegállományból);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7200" dirty="0"/>
              <a:t>Biztosítja a tűzvédelmi eszközöket;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7200" dirty="0"/>
              <a:t>Ellenőrizteti és szükség szerint javíttatja a biztonsági berendezéseket (tűzoltó készülékek, tűzcsapok, hő -, és füstelvezető berendezések, tűz és füstgátló ajtók, stb.);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7200" dirty="0"/>
              <a:t>Elvégezteti a kötelező felülvizsgálatokat (VBF – Villamos Biztonsági Felülvizsgálat)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7200" dirty="0"/>
              <a:t>A vezetése alatt álló intézmény területén évenként tűzriadó gyakorlatot tart, melyen az intézményben tartózkodók kötelesek részt venni.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A61FC3E-AE0D-5FFF-A453-5E853001D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2026. 04. 22.</a:t>
            </a:fld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68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DE65EBE-D517-6708-53D9-3A4E438AF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573" y="550606"/>
            <a:ext cx="10628671" cy="5845527"/>
          </a:xfrm>
          <a:prstGeom prst="rect">
            <a:avLst/>
          </a:prstGeom>
        </p:spPr>
      </p:pic>
      <p:sp>
        <p:nvSpPr>
          <p:cNvPr id="6" name="Dátum helye 5">
            <a:extLst>
              <a:ext uri="{FF2B5EF4-FFF2-40B4-BE49-F238E27FC236}">
                <a16:creationId xmlns:a16="http://schemas.microsoft.com/office/drawing/2014/main" id="{ADE5EFB8-B993-ED94-29E7-524013D6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7755D-A749-4A57-92A8-2FBBC204AF3A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90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F65EAA-6177-061D-D216-51C70FF30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00050"/>
            <a:ext cx="10477500" cy="577691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hu-HU" b="1" dirty="0"/>
              <a:t>A hallgató tűzvédelmi kötelességei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Aki tüzet észlel , köteles azt haladéktalanul jelezni.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Minden munkavállaló, aki tüzet észlel életkorának, egészségi, fizikai állapotának megfelelően köteles a tűz oltásában részt venni !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Az ismétlődő és rendkívüli tűzvédelmi oktatásokon a részvétel kötelező.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tűzvédelmi szabályok betartása minden munkavállalóra nézve kötelező.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Mindenkinek meg kell ismernie és tevékenysége során be kell tartania az adott tevékenységre vonatkozó tűzvédelmi előírásokat.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A406431-B0A5-AACE-CF8F-DF381AA5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/>
              <a:t>2026. 04. 22.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3490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6D677725-7F17-C404-6850-B90ECB13C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42900"/>
            <a:ext cx="10515600" cy="58340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tűzjelzés módja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Beépített tűzjelző berendezés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Telefon: 112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Kézi jelzésadó (telefonon erősítsük meg)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Az épületben tartózkodók részére hangos kiabálással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„TŰZ VAN, TŰZ VAN”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253D243-6794-E268-7486-A8A54254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2026. 04. 22.</a:t>
            </a:fld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D84FDF9-78CC-D2C2-C630-779E77F33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004" y="681037"/>
            <a:ext cx="1468192" cy="144617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620467B-08C3-CF15-9B11-A829C1F8D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437" y="2003392"/>
            <a:ext cx="1661563" cy="116843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B8F888D-50F0-AF01-6FC3-10E8E7C8A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304" y="2870875"/>
            <a:ext cx="1468192" cy="1459149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E6FCE80-959F-A0A1-B3C1-6AEC0623B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760" y="4943695"/>
            <a:ext cx="1596980" cy="13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08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D05236-8155-A801-BE1D-883D08EC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TŰZJELZÉS SORÁN ADANDÓ INFORMÁCIÓ</a:t>
            </a:r>
            <a:br>
              <a:rPr lang="hu-HU" dirty="0"/>
            </a:br>
            <a:r>
              <a:rPr lang="hu-HU" dirty="0"/>
              <a:t>TARTALMI KÖVETELMÉNYE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45E491-BEB8-82AA-A003-A083AB5B7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086725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tűzeset, káreset pontos helye,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szintszám, szobaszám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 mi ég, milyen káreset történt, mi van veszélyeztetve,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emberélet van-e veszélyben,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 a bejelentő neve,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tűzjelzésre használt távbeszélő száma.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AC59CDF-922E-F517-417D-DB359548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/>
              <a:t>2026. 04. 22.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2CF1980-EB06-7939-7BDE-6FCA290A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836" y="1894995"/>
            <a:ext cx="3225064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16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4">
            <a:extLst>
              <a:ext uri="{FF2B5EF4-FFF2-40B4-BE49-F238E27FC236}">
                <a16:creationId xmlns:a16="http://schemas.microsoft.com/office/drawing/2014/main" id="{380E184B-FAB2-9E38-654B-DD19E0B2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2026. 04. 22.</a:t>
            </a:fld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95E6D8E-789C-11FE-7B02-7CFA977A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24951"/>
            <a:ext cx="9705975" cy="56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02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7FF68EE9-D8B4-6654-F3BF-D548948BA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938052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</a:t>
            </a:r>
            <a:r>
              <a:rPr lang="hu-HU" dirty="0">
                <a:solidFill>
                  <a:srgbClr val="FF0000"/>
                </a:solidFill>
              </a:rPr>
              <a:t>tanulók, hallgatók </a:t>
            </a:r>
            <a:r>
              <a:rPr lang="hu-HU" dirty="0"/>
              <a:t>menekítésére, mentésére mozgósítani kell azadott Intézmény személyzetét.</a:t>
            </a:r>
          </a:p>
          <a:p>
            <a:pPr marL="0" indent="0">
              <a:buNone/>
            </a:pPr>
            <a:r>
              <a:rPr lang="hu-HU" u="sng" dirty="0">
                <a:solidFill>
                  <a:srgbClr val="FF0000"/>
                </a:solidFill>
              </a:rPr>
              <a:t>FONTOS!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>
                <a:solidFill>
                  <a:srgbClr val="FF0000"/>
                </a:solidFill>
              </a:rPr>
              <a:t>A pánikhangulat kialakulását lehetőség szerint meg kell akadályozni!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>
                <a:solidFill>
                  <a:srgbClr val="FF0000"/>
                </a:solidFill>
              </a:rPr>
              <a:t>Gondoskodni kell az elsősegélynyújtásról!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>
                <a:solidFill>
                  <a:srgbClr val="FF0000"/>
                </a:solidFill>
              </a:rPr>
              <a:t>Gondoskodni kell a rend fenntartásáról!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>
                <a:solidFill>
                  <a:srgbClr val="FF0000"/>
                </a:solidFill>
              </a:rPr>
              <a:t>Gondoskodni kell a kimenekített személyek biztonságos helyen való gyülekeztetéséről!</a:t>
            </a:r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BE3A9388-77E8-9FDE-5FE0-9BC4CBD6A6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77967" y="2619966"/>
            <a:ext cx="2756079" cy="2762655"/>
          </a:xfrm>
          <a:prstGeom prst="rect">
            <a:avLst/>
          </a:prstGeo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0B10D6ED-F9C7-1B0F-676B-00176691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123E6E4-6A7F-CDB6-39A0-DA44E820D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698" y="365125"/>
            <a:ext cx="8654603" cy="127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512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53EE0DC-C1D6-ECFA-B799-532133371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9000"/>
            <a:ext cx="11002617" cy="27233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Tűz esetén a füst először a helyiségek felső részét foglalja el és fokozatosan tölti ki a teret, de a padozat közelében mindig marad egy réteg, ahol lehajolva, mászva tájékozódni lehet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füst káros hatásai ellen az orr illetve a száj elé szorított, átnedvesített  textillel ( törülköző) hatásosan lehet védekezni a kimenekülés időtartamára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2BB7895-1E76-034A-1690-06ACB474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2026. 04. 22.</a:t>
            </a:fld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CC9E01D-DD74-1E0F-7DE2-5B20C0920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514" y="260744"/>
            <a:ext cx="7623312" cy="287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37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D5A0E6A6-729F-8F56-34A7-8F0F35398E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1913" y="1673200"/>
            <a:ext cx="2432515" cy="3566469"/>
          </a:xfrm>
          <a:prstGeom prst="rect">
            <a:avLst/>
          </a:prstGeom>
        </p:spPr>
      </p:pic>
      <p:pic>
        <p:nvPicPr>
          <p:cNvPr id="17" name="Tartalom helye 16">
            <a:extLst>
              <a:ext uri="{FF2B5EF4-FFF2-40B4-BE49-F238E27FC236}">
                <a16:creationId xmlns:a16="http://schemas.microsoft.com/office/drawing/2014/main" id="{85552871-2734-11B9-BFB4-7EF4378D2D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35300" y="1914135"/>
            <a:ext cx="3279932" cy="1932599"/>
          </a:xfrm>
          <a:prstGeom prst="rect">
            <a:avLst/>
          </a:prstGeo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9C8F56DF-133B-B472-69E6-6E15016D5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/>
              <a:t>2026. 04. 22.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37A9684-F307-A107-0C26-CA70BFE68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870" y="365125"/>
            <a:ext cx="7638950" cy="1072989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5FD483E-61C3-901E-07F0-5715B1E847FC}"/>
              </a:ext>
            </a:extLst>
          </p:cNvPr>
          <p:cNvSpPr txBox="1"/>
          <p:nvPr/>
        </p:nvSpPr>
        <p:spPr>
          <a:xfrm>
            <a:off x="4748419" y="143811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/>
              <a:t>TŰZOLTÓ KÉSZÜLÉK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D4D5B3D5-D6D6-27F6-BE51-03FEBD857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590" y="2691332"/>
            <a:ext cx="2249619" cy="351160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E2D62432-D19F-0936-1AC9-28E2101E2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638" y="2014727"/>
            <a:ext cx="865707" cy="865707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15B7D024-D92A-4033-8442-CCA593754D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500" y="3953423"/>
            <a:ext cx="5596613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07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978A50-66D0-B559-B0C4-50452625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9214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hu-HU" sz="3800" b="1" i="0" u="none" strike="noStrike" kern="1200" cap="all" spc="0" normalizeH="0" baseline="0" noProof="0" dirty="0">
                <a:ln w="500">
                  <a:solidFill>
                    <a:srgbClr val="335B74">
                      <a:shade val="20000"/>
                      <a:satMod val="12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Tűzoltás</a:t>
            </a:r>
            <a:endParaRPr lang="hu-HU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4CC44358-235C-82F9-CE06-785F85387C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924340"/>
            <a:ext cx="10439400" cy="5304651"/>
          </a:xfrm>
          <a:prstGeom prst="rect">
            <a:avLst/>
          </a:prstGeo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B625C35E-D0C0-DEDD-AC3F-272E8E78F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/>
              <a:t>2026. 04. 22.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2014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21FDAFF2-A494-3C42-6074-E795A3986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8567" y="1482086"/>
            <a:ext cx="3013656" cy="2477895"/>
          </a:xfrm>
          <a:prstGeom prst="rect">
            <a:avLst/>
          </a:prstGeo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7F5A1AD6-A8E5-5C96-4488-467F5C3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/>
              <a:t>2026. 04. 22.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B53DF9B-1DB7-6973-1D60-929826473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833" y="230188"/>
            <a:ext cx="6437934" cy="117663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193AADB7-07A8-865B-B3A9-1A9164B96156}"/>
              </a:ext>
            </a:extLst>
          </p:cNvPr>
          <p:cNvSpPr txBox="1"/>
          <p:nvPr/>
        </p:nvSpPr>
        <p:spPr>
          <a:xfrm>
            <a:off x="2970972" y="1179294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IRÁNYFÉNYEK, ÉS A MENEKÜLÉST SEGÍTŐ BIZTONSÁGI JELEK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DC97CDA7-6181-B2FB-C33D-45E175B29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789" y="4114636"/>
            <a:ext cx="1310754" cy="175580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9744BF4D-079F-3C6D-F440-CFD89B357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115" y="2073154"/>
            <a:ext cx="2591025" cy="1579001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254DE87F-1073-CCBB-CBA7-6B8B506DF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696" y="4114636"/>
            <a:ext cx="2307093" cy="1161728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30B9DDF0-1307-EB46-9D8C-A9C079F12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8158" y="3652155"/>
            <a:ext cx="3219718" cy="1614791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9768FC42-C152-8AC0-8EE2-B4500B4D9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6907" y="2065699"/>
            <a:ext cx="3013656" cy="1511030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56FD5AB2-03F8-8F04-3B76-FEF0B230A0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942" y="4154401"/>
            <a:ext cx="2743200" cy="200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72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101C0C-0994-F5BA-EE6F-24D6A85CF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2955" y="953729"/>
            <a:ext cx="7334864" cy="5223234"/>
          </a:xfrm>
        </p:spPr>
        <p:txBody>
          <a:bodyPr>
            <a:normAutofit fontScale="92500" lnSpcReduction="20000"/>
          </a:bodyPr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Lucida Sans Unicode" panose="020B06020305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fali tűzcsapok használatának alapvető feltétele az áramtalanítás.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fali tűzcsapok használatát abban az esetben kezdjük meg, ha a kézi tűzoltó készülékekkel a tűzoltás nem volt sikeres.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várhatóan nagy víznyomás miatt a tűzcsap használatához két ember közreműködése javasolt (egyikük nyitja a csapot, míg a másik tartja a sugárcsövet).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Lapostömlős fali tűzcsap használata során fektessük ki a tömlőt úgy, hogy a víz szabadon áramolhasson benne. A sugárcsövet irányítsuk a lángra, és a csap megnyitása után oltsuk el a tüzet.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Merevtömlőstűzcsap esetén a tömlőtartó dobot hajtsuk ki, a tömlőt húzzuk a tűz közelébe, és a csap megnyitását követően megkezdhetjük </a:t>
            </a:r>
            <a:r>
              <a:rPr lang="hu-HU" sz="22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tűz oltását.</a:t>
            </a:r>
          </a:p>
          <a:p>
            <a:endParaRPr lang="hu-HU" dirty="0"/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6AE21ADA-F7C3-86AB-E1AC-EFA61DC3BF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62870" y="934871"/>
            <a:ext cx="2664190" cy="2630475"/>
          </a:xfrm>
          <a:prstGeom prst="rect">
            <a:avLst/>
          </a:prstGeom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66AEC74C-6A6A-73BB-18CF-4EA42FF9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/>
              <a:t>2026. 04. 22.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5A954B5-7B2C-BCF3-DF74-F92E2A643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239" y="365125"/>
            <a:ext cx="6387921" cy="46692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5BA85A1-4C0B-3391-9F26-9A0FF0470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871" y="3777684"/>
            <a:ext cx="2664190" cy="23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50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0F85379-246F-FF04-AA1E-E05BB5786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622" y="106734"/>
            <a:ext cx="3761558" cy="551126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F05F9BD-5AEC-9ADA-5975-375BDA2B1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52322">
            <a:off x="1879041" y="736410"/>
            <a:ext cx="2189514" cy="132090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B6C2626-CD69-2D89-96CB-5DB7F2806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7762" y="233317"/>
            <a:ext cx="1780186" cy="1688738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9C48E168-CDCF-19FD-6E0A-E4274AB35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637" y="1922055"/>
            <a:ext cx="3584759" cy="1012024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FB12C562-F9EC-372C-15C0-BC8B91AB7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006" y="1922055"/>
            <a:ext cx="341406" cy="89619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64778B23-98F2-12C6-0E01-FFB8AA71E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709" y="2818245"/>
            <a:ext cx="2664183" cy="1079086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95F5F5D2-212F-9134-D6E7-4C1AC10681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4631" y="3039044"/>
            <a:ext cx="2042337" cy="524301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A7D6EEAF-6514-E6F1-D53E-FABC3C2229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3259" y="2878399"/>
            <a:ext cx="2950720" cy="1079086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9408F074-BD42-7F3C-959D-605AC709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6396" y="3092589"/>
            <a:ext cx="2414225" cy="530398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A0333632-3816-6EE7-E2D0-F36EBFF5F5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6149" y="4597540"/>
            <a:ext cx="1853345" cy="804742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BCBFA528-8266-28E7-77D7-7EED507A36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9853" y="4655869"/>
            <a:ext cx="1859441" cy="524301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A0868212-E520-9429-7027-1EEBFED294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3259" y="3908632"/>
            <a:ext cx="1893297" cy="825478"/>
          </a:xfrm>
          <a:prstGeom prst="rect">
            <a:avLst/>
          </a:prstGeom>
        </p:spPr>
      </p:pic>
      <p:pic>
        <p:nvPicPr>
          <p:cNvPr id="35" name="Kép 34">
            <a:extLst>
              <a:ext uri="{FF2B5EF4-FFF2-40B4-BE49-F238E27FC236}">
                <a16:creationId xmlns:a16="http://schemas.microsoft.com/office/drawing/2014/main" id="{E618DFFC-27D6-A442-85B5-CCB65AEBD4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09002" y="3897331"/>
            <a:ext cx="658425" cy="737680"/>
          </a:xfrm>
          <a:prstGeom prst="rect">
            <a:avLst/>
          </a:prstGeom>
        </p:spPr>
      </p:pic>
      <p:sp>
        <p:nvSpPr>
          <p:cNvPr id="37" name="Szövegdoboz 36">
            <a:extLst>
              <a:ext uri="{FF2B5EF4-FFF2-40B4-BE49-F238E27FC236}">
                <a16:creationId xmlns:a16="http://schemas.microsoft.com/office/drawing/2014/main" id="{1B346937-C688-D67D-D818-D21CEF6FD662}"/>
              </a:ext>
            </a:extLst>
          </p:cNvPr>
          <p:cNvSpPr txBox="1"/>
          <p:nvPr/>
        </p:nvSpPr>
        <p:spPr>
          <a:xfrm>
            <a:off x="3141184" y="3975303"/>
            <a:ext cx="34479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/>
              <a:t>Munkabiztonság a munkahelyek biztonságos és egészséget nem veszélyeztető kialakításának</a:t>
            </a:r>
          </a:p>
          <a:p>
            <a:pPr algn="just"/>
            <a:r>
              <a:rPr lang="hu-HU" dirty="0"/>
              <a:t>műszaki, szervezési és személyi követelményeit öleli fel balesetek megelőzése érdekében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1AA444CA-BB7A-AD4D-FCB9-8E3890F81723}"/>
              </a:ext>
            </a:extLst>
          </p:cNvPr>
          <p:cNvSpPr txBox="1"/>
          <p:nvPr/>
        </p:nvSpPr>
        <p:spPr>
          <a:xfrm>
            <a:off x="6823587" y="5275066"/>
            <a:ext cx="48107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/>
              <a:t>Munkaegészségügy a </a:t>
            </a:r>
            <a:r>
              <a:rPr lang="hu-HU" dirty="0" err="1"/>
              <a:t>munkahigiéne</a:t>
            </a:r>
            <a:r>
              <a:rPr lang="hu-HU" dirty="0"/>
              <a:t> és a</a:t>
            </a:r>
          </a:p>
          <a:p>
            <a:pPr algn="just"/>
            <a:r>
              <a:rPr lang="hu-HU" dirty="0"/>
              <a:t>foglalkozás egészségügy eszközeit felhasználva</a:t>
            </a:r>
          </a:p>
          <a:p>
            <a:pPr algn="just"/>
            <a:r>
              <a:rPr lang="hu-HU" dirty="0"/>
              <a:t>a foglalkozási megbetegedések és a fokozott</a:t>
            </a:r>
          </a:p>
          <a:p>
            <a:pPr algn="just"/>
            <a:r>
              <a:rPr lang="hu-HU" dirty="0"/>
              <a:t>expozíciós esetek megakadályozását célozza</a:t>
            </a:r>
          </a:p>
          <a:p>
            <a:pPr algn="just"/>
            <a:r>
              <a:rPr lang="hu-HU" dirty="0"/>
              <a:t>meg</a:t>
            </a:r>
          </a:p>
        </p:txBody>
      </p:sp>
      <p:sp>
        <p:nvSpPr>
          <p:cNvPr id="40" name="Dátum helye 39">
            <a:extLst>
              <a:ext uri="{FF2B5EF4-FFF2-40B4-BE49-F238E27FC236}">
                <a16:creationId xmlns:a16="http://schemas.microsoft.com/office/drawing/2014/main" id="{8BC1ED89-FB2B-560D-82EE-8AC6A1BCB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BB4C-F3BF-4829-B4ED-922E137AA74A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148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4B712B9-9CAD-3022-1D57-63D3C1A5AF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52043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 tűzoltóság kiérkezése után a tűzoltásvezető veszi át az irányítást, így a továbbiakban az ő utasításai alapján kell cselekedni.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Amíg a tűzoltásvezető arra engedélyt nem ad, addig a gyülekezési helyet senki sem hagyhatja el illetve az épületbe sem mehet vissza.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Az a személy, aki a tűz keletkezéséről bármit tud, vagy tudomása van olyan körülményről, ami az emberi életre, anyagi javakra veszélyt jelent( het ), és/vagy a tűzoltás sikerességét befolyásolhatja, köteles azt közölni a tűzoltás vezetőjével.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49DBAE1-E6D4-611E-30D2-15E88DE36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/>
              <a:t>2026. 04. 22.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34A08FE-2C26-3A18-214A-74890462A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235" y="366509"/>
            <a:ext cx="4018208" cy="62905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9F136AF-B594-EFBA-76E6-5FF6D0728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01" y="995564"/>
            <a:ext cx="11462197" cy="55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14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4">
            <a:extLst>
              <a:ext uri="{FF2B5EF4-FFF2-40B4-BE49-F238E27FC236}">
                <a16:creationId xmlns:a16="http://schemas.microsoft.com/office/drawing/2014/main" id="{4F6B08FF-89FD-EC52-C0B3-20DDFE69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1AB8-7617-4090-A108-02F58F655296}" type="datetime1">
              <a:rPr lang="hu-HU" smtClean="0"/>
              <a:t>2026. 04. 22.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5CF606A-DC14-9E30-8E31-7BF09F86A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195" y="453618"/>
            <a:ext cx="4098950" cy="383469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0BD8158-EBA1-31A7-A2F4-EB5BA31EF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494" y="4288309"/>
            <a:ext cx="6390351" cy="1144098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A27E5A13-668D-9CDB-8633-5BD2BEED87A6}"/>
              </a:ext>
            </a:extLst>
          </p:cNvPr>
          <p:cNvSpPr txBox="1"/>
          <p:nvPr/>
        </p:nvSpPr>
        <p:spPr>
          <a:xfrm>
            <a:off x="2557669" y="5419176"/>
            <a:ext cx="7076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Florentz Attila</a:t>
            </a:r>
          </a:p>
          <a:p>
            <a:pPr algn="ctr"/>
            <a:r>
              <a:rPr lang="hu-HU" sz="2400" dirty="0"/>
              <a:t>Munka- és tűzvédelmi referens </a:t>
            </a:r>
          </a:p>
          <a:p>
            <a:pPr algn="ctr"/>
            <a:r>
              <a:rPr lang="hu-HU" sz="2400" dirty="0"/>
              <a:t>+36 20/257-3496</a:t>
            </a:r>
          </a:p>
        </p:txBody>
      </p:sp>
    </p:spTree>
    <p:extLst>
      <p:ext uri="{BB962C8B-B14F-4D97-AF65-F5344CB8AC3E}">
        <p14:creationId xmlns:p14="http://schemas.microsoft.com/office/powerpoint/2010/main" val="1713811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13CFA2-B9E1-7806-2479-E76367485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Foglalkozás-egészségügy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310DC00-9514-156A-BEDD-569D5D24D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5195" y="1943612"/>
            <a:ext cx="4223957" cy="4351338"/>
          </a:xfrm>
          <a:prstGeom prst="rect">
            <a:avLst/>
          </a:prstGeom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42BB3BD3-6FA4-25E6-AC69-9B3B7FA7580E}"/>
              </a:ext>
            </a:extLst>
          </p:cNvPr>
          <p:cNvGrpSpPr/>
          <p:nvPr/>
        </p:nvGrpSpPr>
        <p:grpSpPr>
          <a:xfrm>
            <a:off x="5138761" y="3083009"/>
            <a:ext cx="1914477" cy="1891518"/>
            <a:chOff x="2113383" y="1228000"/>
            <a:chExt cx="1914477" cy="1891518"/>
          </a:xfrm>
          <a:scene3d>
            <a:camera prst="orthographicFront"/>
            <a:lightRig rig="flat" dir="t"/>
          </a:scene3d>
        </p:grpSpPr>
        <p:sp>
          <p:nvSpPr>
            <p:cNvPr id="11" name="Ellipszis 10">
              <a:extLst>
                <a:ext uri="{FF2B5EF4-FFF2-40B4-BE49-F238E27FC236}">
                  <a16:creationId xmlns:a16="http://schemas.microsoft.com/office/drawing/2014/main" id="{182BDB3B-D584-A120-1AAF-610FEBB1A76B}"/>
                </a:ext>
              </a:extLst>
            </p:cNvPr>
            <p:cNvSpPr/>
            <p:nvPr/>
          </p:nvSpPr>
          <p:spPr>
            <a:xfrm>
              <a:off x="2113383" y="1228000"/>
              <a:ext cx="1914477" cy="1891518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  <a:ln>
              <a:noFill/>
            </a:ln>
            <a:effectLst>
              <a:glow rad="70000">
                <a:srgbClr val="6EA0B0">
                  <a:hueOff val="0"/>
                  <a:satOff val="0"/>
                  <a:lumOff val="0"/>
                  <a:alphaOff val="0"/>
                  <a:tint val="30000"/>
                  <a:shade val="95000"/>
                  <a:satMod val="300000"/>
                  <a:alpha val="50000"/>
                </a:srgbClr>
              </a:glow>
            </a:effectLst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12" name="Ellipszis 4">
              <a:extLst>
                <a:ext uri="{FF2B5EF4-FFF2-40B4-BE49-F238E27FC236}">
                  <a16:creationId xmlns:a16="http://schemas.microsoft.com/office/drawing/2014/main" id="{6A6F44E7-67D5-554B-0BB8-DEA516CA48A4}"/>
                </a:ext>
              </a:extLst>
            </p:cNvPr>
            <p:cNvSpPr txBox="1"/>
            <p:nvPr/>
          </p:nvSpPr>
          <p:spPr>
            <a:xfrm>
              <a:off x="2393752" y="1505006"/>
              <a:ext cx="1353739" cy="133750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marR="0" lvl="0" indent="0" algn="ctr" defTabSz="2889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65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14" name="Kép 13">
            <a:extLst>
              <a:ext uri="{FF2B5EF4-FFF2-40B4-BE49-F238E27FC236}">
                <a16:creationId xmlns:a16="http://schemas.microsoft.com/office/drawing/2014/main" id="{655AF254-178C-9BED-3B83-543C9A1CF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566" y="3562383"/>
            <a:ext cx="938865" cy="93276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715101FE-EBDB-7372-F8F6-900D51AE5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109" y="1911166"/>
            <a:ext cx="2297711" cy="2297711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9309E3E1-19F1-1E56-6BF5-EAD974864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109" y="4103541"/>
            <a:ext cx="2297711" cy="2181114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BE52B63E-6782-72A2-AE5E-DC42320338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8" y="1917931"/>
            <a:ext cx="2046926" cy="2297711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A7985C8B-F866-C3F7-57A9-8F27577CB1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1275" y="4022920"/>
            <a:ext cx="2027878" cy="2297711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EAB1CB79-46BF-53D9-5655-D36429445D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1917" y="1454349"/>
            <a:ext cx="3787761" cy="1413473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4E0334FA-29BE-8ABF-5B86-3F51BE59CA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3616" y="1890614"/>
            <a:ext cx="5861769" cy="2922008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B38CF6F6-F037-73E5-8AA8-E0F910FD1B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3616" y="2249243"/>
            <a:ext cx="4223956" cy="4491817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301489C1-6087-E432-7D4F-54FCFAF415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7834" y="1743686"/>
            <a:ext cx="2660130" cy="2922008"/>
          </a:xfrm>
          <a:prstGeom prst="rect">
            <a:avLst/>
          </a:prstGeom>
        </p:spPr>
      </p:pic>
      <p:sp>
        <p:nvSpPr>
          <p:cNvPr id="31" name="Dátum helye 30">
            <a:extLst>
              <a:ext uri="{FF2B5EF4-FFF2-40B4-BE49-F238E27FC236}">
                <a16:creationId xmlns:a16="http://schemas.microsoft.com/office/drawing/2014/main" id="{C23B248B-5DD7-25F0-B251-D3CAA450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37923-5223-49E5-92AD-F98F7F28AA9A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60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8B366BE-D550-2E29-CF28-2720658A18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382" y="456345"/>
            <a:ext cx="3111690" cy="35560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munkavégzés személyi feltételei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42D41C-74F6-B89A-6FB4-7D85DFFEAD2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15604" y="10138"/>
            <a:ext cx="4037839" cy="48246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/>
              <a:t>Szakmai</a:t>
            </a:r>
            <a:r>
              <a:rPr lang="en-US" sz="2000" dirty="0"/>
              <a:t> </a:t>
            </a:r>
            <a:r>
              <a:rPr lang="en-US" sz="2000" dirty="0" err="1"/>
              <a:t>alkalmasság</a:t>
            </a:r>
            <a:endParaRPr lang="en-US" sz="2000" dirty="0"/>
          </a:p>
          <a:p>
            <a:r>
              <a:rPr lang="en-US" sz="2000" dirty="0" err="1"/>
              <a:t>Egészségügyi</a:t>
            </a:r>
            <a:r>
              <a:rPr lang="en-US" sz="2000" dirty="0"/>
              <a:t> </a:t>
            </a:r>
            <a:r>
              <a:rPr lang="en-US" sz="2000" dirty="0" err="1"/>
              <a:t>alkalmasság</a:t>
            </a:r>
            <a:endParaRPr lang="en-US" sz="2000" dirty="0"/>
          </a:p>
          <a:p>
            <a:r>
              <a:rPr lang="en-US" sz="2000" dirty="0" err="1"/>
              <a:t>Oktatásokon</a:t>
            </a:r>
            <a:r>
              <a:rPr lang="en-US" sz="2000" dirty="0"/>
              <a:t> </a:t>
            </a:r>
            <a:r>
              <a:rPr lang="en-US" sz="2000" dirty="0" err="1"/>
              <a:t>való</a:t>
            </a:r>
            <a:r>
              <a:rPr lang="en-US" sz="2000" dirty="0"/>
              <a:t> </a:t>
            </a:r>
            <a:r>
              <a:rPr lang="en-US" sz="2000" dirty="0" err="1"/>
              <a:t>részvétel</a:t>
            </a:r>
            <a:endParaRPr lang="en-US" sz="2000" dirty="0"/>
          </a:p>
          <a:p>
            <a:r>
              <a:rPr lang="en-US" sz="2000" dirty="0"/>
              <a:t>Munka/</a:t>
            </a:r>
            <a:r>
              <a:rPr lang="en-US" sz="2000" dirty="0" err="1"/>
              <a:t>előadás</a:t>
            </a:r>
            <a:r>
              <a:rPr lang="en-US" sz="2000" dirty="0"/>
              <a:t> </a:t>
            </a:r>
            <a:r>
              <a:rPr lang="en-US" sz="2000" dirty="0" err="1"/>
              <a:t>kezdéskor</a:t>
            </a:r>
            <a:r>
              <a:rPr lang="en-US" sz="2000" dirty="0"/>
              <a:t> </a:t>
            </a:r>
            <a:r>
              <a:rPr lang="en-US" sz="2000" dirty="0" err="1"/>
              <a:t>munkára</a:t>
            </a:r>
            <a:r>
              <a:rPr lang="en-US" sz="2000" dirty="0"/>
              <a:t> </a:t>
            </a:r>
            <a:r>
              <a:rPr lang="en-US" sz="2000" dirty="0" err="1"/>
              <a:t>alkalmas</a:t>
            </a:r>
            <a:r>
              <a:rPr lang="hu-HU" sz="2000" dirty="0"/>
              <a:t> </a:t>
            </a:r>
            <a:r>
              <a:rPr lang="en-US" sz="2000" dirty="0" err="1"/>
              <a:t>állapot</a:t>
            </a:r>
            <a:r>
              <a:rPr lang="en-US" sz="2000" dirty="0"/>
              <a:t> (</a:t>
            </a:r>
            <a:r>
              <a:rPr lang="en-US" sz="2000" dirty="0" err="1"/>
              <a:t>alkoholos</a:t>
            </a:r>
            <a:r>
              <a:rPr lang="hu-HU" sz="2000" dirty="0"/>
              <a:t> </a:t>
            </a:r>
            <a:r>
              <a:rPr lang="en-US" sz="2000" dirty="0" err="1"/>
              <a:t>befolyásoltságtól</a:t>
            </a:r>
            <a:r>
              <a:rPr lang="en-US" sz="2000" dirty="0"/>
              <a:t> </a:t>
            </a:r>
            <a:r>
              <a:rPr lang="en-US" sz="2000" dirty="0" err="1"/>
              <a:t>mentesen</a:t>
            </a:r>
            <a:r>
              <a:rPr lang="en-US" sz="2000" dirty="0"/>
              <a:t>,</a:t>
            </a:r>
          </a:p>
          <a:p>
            <a:r>
              <a:rPr lang="en-US" sz="2000" dirty="0" err="1"/>
              <a:t>kipihenten</a:t>
            </a:r>
            <a:r>
              <a:rPr lang="en-US" sz="2000" dirty="0"/>
              <a:t>, </a:t>
            </a:r>
            <a:r>
              <a:rPr lang="en-US" sz="2000" dirty="0" err="1"/>
              <a:t>gyógyszerek</a:t>
            </a:r>
            <a:r>
              <a:rPr lang="en-US" sz="2000" dirty="0"/>
              <a:t> </a:t>
            </a:r>
            <a:r>
              <a:rPr lang="en-US" sz="2000" dirty="0" err="1"/>
              <a:t>káros</a:t>
            </a:r>
            <a:r>
              <a:rPr lang="en-US" sz="2000" dirty="0"/>
              <a:t> </a:t>
            </a:r>
            <a:r>
              <a:rPr lang="en-US" sz="2000" dirty="0" err="1"/>
              <a:t>hatásaitól</a:t>
            </a:r>
            <a:r>
              <a:rPr lang="hu-HU" sz="2000" dirty="0"/>
              <a:t> </a:t>
            </a:r>
            <a:r>
              <a:rPr lang="en-US" sz="2000" dirty="0" err="1"/>
              <a:t>mentesen</a:t>
            </a:r>
            <a:r>
              <a:rPr lang="en-US" sz="2000" dirty="0"/>
              <a:t>, </a:t>
            </a:r>
            <a:r>
              <a:rPr lang="en-US" sz="2000" dirty="0" err="1"/>
              <a:t>stb</a:t>
            </a:r>
            <a:r>
              <a:rPr lang="en-US" sz="2000" dirty="0"/>
              <a:t>.)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FF9FDA8-CF1A-C90B-5527-B8AA00C881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92" r="2" b="15063"/>
          <a:stretch>
            <a:fillRect/>
          </a:stretch>
        </p:blipFill>
        <p:spPr>
          <a:xfrm>
            <a:off x="8331957" y="-10140"/>
            <a:ext cx="3860043" cy="231131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CE1012C-183D-F9F8-A6EE-7D75594973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554" r="2" b="2"/>
          <a:stretch>
            <a:fillRect/>
          </a:stretch>
        </p:blipFill>
        <p:spPr>
          <a:xfrm>
            <a:off x="8331957" y="4571454"/>
            <a:ext cx="3860043" cy="228654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087874D-7AAE-3DE8-808B-B0AFCAFC66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626" r="5" b="5"/>
          <a:stretch>
            <a:fillRect/>
          </a:stretch>
        </p:blipFill>
        <p:spPr>
          <a:xfrm>
            <a:off x="8331957" y="2294552"/>
            <a:ext cx="3860043" cy="2313194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5B1F6E82-4392-52A3-2704-1A1950F7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824" y="5118538"/>
            <a:ext cx="8070093" cy="975951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E738AD99-DE97-EEF3-6B11-EAAC63F25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171" y="6169816"/>
            <a:ext cx="8699746" cy="536494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0A5E695F-655C-C4C8-DD03-073699690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580" y="579758"/>
            <a:ext cx="1060796" cy="1048603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173BC245-04FC-8A02-A877-C602639147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9185" y="2743154"/>
            <a:ext cx="1060796" cy="1048603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5ACBC3DF-C765-8A68-BDC5-3DD3F5CBB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1497" y="4646254"/>
            <a:ext cx="1060796" cy="1048603"/>
          </a:xfrm>
          <a:prstGeom prst="rect">
            <a:avLst/>
          </a:prstGeom>
        </p:spPr>
      </p:pic>
      <p:sp>
        <p:nvSpPr>
          <p:cNvPr id="32" name="Dátum helye 31">
            <a:extLst>
              <a:ext uri="{FF2B5EF4-FFF2-40B4-BE49-F238E27FC236}">
                <a16:creationId xmlns:a16="http://schemas.microsoft.com/office/drawing/2014/main" id="{8B9C6682-1517-CD6A-65B2-CAF84F2F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3CEE9-03F1-446E-9AC6-72A7BCE80BB4}" type="datetime1">
              <a:rPr lang="hu-HU" smtClean="0"/>
              <a:t>2026. 04. 22.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8838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FA20CF4-F4DF-F695-66B4-0E9F4420A687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alkohol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lebomlási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kiürülési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időtartama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szervezetben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tájékoztató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adatok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29B862A-3A5E-43ED-9FA8-E367A7F69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493539"/>
            <a:ext cx="7225748" cy="5870921"/>
          </a:xfrm>
          <a:prstGeom prst="rect">
            <a:avLst/>
          </a:prstGeom>
        </p:spPr>
      </p:pic>
      <p:sp>
        <p:nvSpPr>
          <p:cNvPr id="6" name="Dátum helye 5">
            <a:extLst>
              <a:ext uri="{FF2B5EF4-FFF2-40B4-BE49-F238E27FC236}">
                <a16:creationId xmlns:a16="http://schemas.microsoft.com/office/drawing/2014/main" id="{E44D08E5-A166-759F-09ED-DA5DA6DAC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3D9E9-EF61-49CF-A0F5-8D50C52A8D32}" type="datetime1">
              <a:rPr lang="hu-HU" smtClean="0"/>
              <a:t>2026. 04. 22.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6700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AC6BCAFA-3385-ED04-0D3E-AD4AAD4245A9}"/>
              </a:ext>
            </a:extLst>
          </p:cNvPr>
          <p:cNvSpPr txBox="1"/>
          <p:nvPr/>
        </p:nvSpPr>
        <p:spPr>
          <a:xfrm>
            <a:off x="763941" y="1831079"/>
            <a:ext cx="96608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/>
              <a:t>A gyakorlati oktatáshoz használt eszköz, gépek biztonságos és a rendeltetésszerű használatra alkalmas legyen.</a:t>
            </a:r>
          </a:p>
          <a:p>
            <a:endParaRPr lang="hu-H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/>
              <a:t>A munkavégzés környezetében tartózkodókat se érje baleset. (tanulók)</a:t>
            </a:r>
          </a:p>
          <a:p>
            <a:endParaRPr lang="hu-H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/>
              <a:t>A környezeti tényezők feleljenek meg a munkavégzés jellegének. (világítás, hőmérséklet, stb.)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F22A3E1-3D21-5325-D159-AF1229D692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6721" y="337074"/>
            <a:ext cx="10998558" cy="1154349"/>
          </a:xfrm>
          <a:prstGeom prst="rect">
            <a:avLst/>
          </a:prstGeom>
        </p:spPr>
      </p:pic>
      <p:sp>
        <p:nvSpPr>
          <p:cNvPr id="16" name="Dátum helye 15">
            <a:extLst>
              <a:ext uri="{FF2B5EF4-FFF2-40B4-BE49-F238E27FC236}">
                <a16:creationId xmlns:a16="http://schemas.microsoft.com/office/drawing/2014/main" id="{DCBB49F2-C215-36DE-3D42-225C0698D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540BC-B649-47E0-AE9D-256DC7255A50}" type="datetime1">
              <a:rPr lang="hu-HU" smtClean="0">
                <a:solidFill>
                  <a:schemeClr val="tx1"/>
                </a:solidFill>
              </a:rPr>
              <a:t>2026. 04. 22.</a:t>
            </a:fld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3287DC05-9ACF-7302-CE23-0C9DAADF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59112" y="3765969"/>
            <a:ext cx="4762500" cy="2524125"/>
          </a:xfrm>
          <a:prstGeom prst="rect">
            <a:avLst/>
          </a:prstGeom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4929F8D4-9070-7F61-2511-99A739F0D43A}"/>
              </a:ext>
            </a:extLst>
          </p:cNvPr>
          <p:cNvSpPr txBox="1"/>
          <p:nvPr/>
        </p:nvSpPr>
        <p:spPr>
          <a:xfrm>
            <a:off x="3459112" y="6290094"/>
            <a:ext cx="476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/>
              <a:t>Cím: </a:t>
            </a:r>
            <a:r>
              <a:rPr lang="hu-HU" sz="900">
                <a:hlinkClick r:id="rId4" tooltip="https://tenytar.blog.hu/2015/12/10/negyedevel_csokkent_az_oktatasra_forditott_penz_rosszul_teljesito_diakok_novekvo_egyenlotlenseg"/>
              </a:rPr>
              <a:t>Fénykép</a:t>
            </a:r>
            <a:r>
              <a:rPr lang="hu-HU" sz="900"/>
              <a:t>, készítette: Ismeretlen a készítő, licenc: </a:t>
            </a:r>
            <a:r>
              <a:rPr lang="hu-HU" sz="900">
                <a:hlinkClick r:id="rId5" tooltip="https://creativecommons.org/licenses/by-nc-nd/3.0/"/>
              </a:rPr>
              <a:t>CC BY-NC-ND</a:t>
            </a:r>
            <a:endParaRPr lang="hu-HU" sz="900"/>
          </a:p>
        </p:txBody>
      </p:sp>
    </p:spTree>
    <p:extLst>
      <p:ext uri="{BB962C8B-B14F-4D97-AF65-F5344CB8AC3E}">
        <p14:creationId xmlns:p14="http://schemas.microsoft.com/office/powerpoint/2010/main" val="4081146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2914</Words>
  <Application>Microsoft Office PowerPoint</Application>
  <PresentationFormat>Szélesvásznú</PresentationFormat>
  <Paragraphs>342</Paragraphs>
  <Slides>51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51</vt:i4>
      </vt:variant>
    </vt:vector>
  </HeadingPairs>
  <TitlesOfParts>
    <vt:vector size="60" baseType="lpstr">
      <vt:lpstr>Aptos</vt:lpstr>
      <vt:lpstr>Aptos Display</vt:lpstr>
      <vt:lpstr>Arial</vt:lpstr>
      <vt:lpstr>Calibri</vt:lpstr>
      <vt:lpstr>Lucida Sans Unicode</vt:lpstr>
      <vt:lpstr>Times New Roman</vt:lpstr>
      <vt:lpstr>Trebuchet MS</vt:lpstr>
      <vt:lpstr>Wingdings</vt:lpstr>
      <vt:lpstr>Office-téma</vt:lpstr>
      <vt:lpstr>Munka- és tűzvédelmi oktatás</vt:lpstr>
      <vt:lpstr>Munkavédelmi jogszabályok</vt:lpstr>
      <vt:lpstr>Munkabiztonságot javító szabályozások</vt:lpstr>
      <vt:lpstr>PowerPoint-bemutató</vt:lpstr>
      <vt:lpstr>PowerPoint-bemutató</vt:lpstr>
      <vt:lpstr>Foglalkozás-egészségügy</vt:lpstr>
      <vt:lpstr>A munkavégzés személyi feltételei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Veszélyek, kockázatok </vt:lpstr>
      <vt:lpstr>Kémiai kóroki tényezők</vt:lpstr>
      <vt:lpstr>A képernyős munkavégzés főbb egészségkockázati tényezői </vt:lpstr>
      <vt:lpstr>Berendezések </vt:lpstr>
      <vt:lpstr>Berendezések </vt:lpstr>
      <vt:lpstr>Kockázatos testtartások </vt:lpstr>
      <vt:lpstr>Munkakörnyezet és ergonómia </vt:lpstr>
      <vt:lpstr>A villamos berendezések biztonsága </vt:lpstr>
      <vt:lpstr>Létra alkalmazása </vt:lpstr>
      <vt:lpstr>Létra alkalmazása</vt:lpstr>
      <vt:lpstr>Az épületelemek meghibásodásából adódó veszélyek </vt:lpstr>
      <vt:lpstr>A közlekedő- és menekülési utak veszélyei </vt:lpstr>
      <vt:lpstr>PowerPoint-bemutató</vt:lpstr>
      <vt:lpstr>PowerPoint-bemutató</vt:lpstr>
      <vt:lpstr>PowerPoint-bemutató</vt:lpstr>
      <vt:lpstr>PowerPoint-bemutató</vt:lpstr>
      <vt:lpstr>Az égés és a tűz fogalma</vt:lpstr>
      <vt:lpstr>Az égés és a tűz fogalma – az égés feltételei, fajtái: </vt:lpstr>
      <vt:lpstr>Az égés feltételeinek háromszöge</vt:lpstr>
      <vt:lpstr>PowerPoint-bemutató</vt:lpstr>
      <vt:lpstr>Az égéshez szükséges oxigén (O2), </vt:lpstr>
      <vt:lpstr>Az égés fajtái külső megjelenése alapján: </vt:lpstr>
      <vt:lpstr>PowerPoint-bemutató</vt:lpstr>
      <vt:lpstr>PowerPoint-bemutató</vt:lpstr>
      <vt:lpstr>PowerPoint-bemutató</vt:lpstr>
      <vt:lpstr>TŰZJELZÉS SORÁN ADANDÓ INFORMÁCIÓ TARTALMI KÖVETELMÉNYE</vt:lpstr>
      <vt:lpstr>PowerPoint-bemutató</vt:lpstr>
      <vt:lpstr>PowerPoint-bemutató</vt:lpstr>
      <vt:lpstr>PowerPoint-bemutató</vt:lpstr>
      <vt:lpstr>PowerPoint-bemutató</vt:lpstr>
      <vt:lpstr>Tűzoltás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Attila Florentz</dc:creator>
  <cp:lastModifiedBy>Attila Florentz</cp:lastModifiedBy>
  <cp:revision>4</cp:revision>
  <dcterms:created xsi:type="dcterms:W3CDTF">2026-04-21T17:15:53Z</dcterms:created>
  <dcterms:modified xsi:type="dcterms:W3CDTF">2026-04-22T16:16:38Z</dcterms:modified>
</cp:coreProperties>
</file>